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37"/>
  </p:notesMasterIdLst>
  <p:sldIdLst>
    <p:sldId id="283" r:id="rId2"/>
    <p:sldId id="276" r:id="rId3"/>
    <p:sldId id="564" r:id="rId4"/>
    <p:sldId id="265" r:id="rId5"/>
    <p:sldId id="289" r:id="rId6"/>
    <p:sldId id="258" r:id="rId7"/>
    <p:sldId id="291" r:id="rId8"/>
    <p:sldId id="278" r:id="rId9"/>
    <p:sldId id="279" r:id="rId10"/>
    <p:sldId id="280" r:id="rId11"/>
    <p:sldId id="562" r:id="rId12"/>
    <p:sldId id="292" r:id="rId13"/>
    <p:sldId id="296" r:id="rId14"/>
    <p:sldId id="257" r:id="rId15"/>
    <p:sldId id="302" r:id="rId16"/>
    <p:sldId id="316" r:id="rId17"/>
    <p:sldId id="563" r:id="rId18"/>
    <p:sldId id="540" r:id="rId19"/>
    <p:sldId id="266" r:id="rId20"/>
    <p:sldId id="267" r:id="rId21"/>
    <p:sldId id="268" r:id="rId22"/>
    <p:sldId id="269" r:id="rId23"/>
    <p:sldId id="270" r:id="rId24"/>
    <p:sldId id="260" r:id="rId25"/>
    <p:sldId id="274" r:id="rId26"/>
    <p:sldId id="275" r:id="rId27"/>
    <p:sldId id="277" r:id="rId28"/>
    <p:sldId id="306" r:id="rId29"/>
    <p:sldId id="264" r:id="rId30"/>
    <p:sldId id="561" r:id="rId31"/>
    <p:sldId id="263" r:id="rId32"/>
    <p:sldId id="262" r:id="rId33"/>
    <p:sldId id="271" r:id="rId34"/>
    <p:sldId id="272" r:id="rId35"/>
    <p:sldId id="27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519EC-36FD-4B6A-9623-1EE8B4322E49}" type="doc">
      <dgm:prSet loTypeId="urn:microsoft.com/office/officeart/2008/layout/VerticalAccentList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C6BE26F6-AE58-44CD-AFBE-542C5E055FAD}">
      <dgm:prSet phldrT="[Κείμενο]" phldr="1" custT="1"/>
      <dgm:spPr/>
      <dgm:t>
        <a:bodyPr/>
        <a:lstStyle/>
        <a:p>
          <a:endParaRPr lang="el-GR" sz="2400" b="1" dirty="0">
            <a:solidFill>
              <a:schemeClr val="tx1"/>
            </a:solidFill>
          </a:endParaRPr>
        </a:p>
      </dgm:t>
    </dgm:pt>
    <dgm:pt modelId="{8AD377D2-24A6-49AC-9524-B970B22477F8}" type="parTrans" cxnId="{B9512BE8-D3F4-426A-A44C-23FC0B899BF2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B1332939-998C-4131-B727-51D30ED46E00}" type="sibTrans" cxnId="{B9512BE8-D3F4-426A-A44C-23FC0B899BF2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84849225-6F17-4E73-863C-A48EA3B091CA}">
      <dgm:prSet phldrT="[Κείμενο]" custT="1"/>
      <dgm:spPr/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 Τυπικές ή άτυπες μορφές μεντορικής σχέσης</a:t>
          </a:r>
        </a:p>
      </dgm:t>
    </dgm:pt>
    <dgm:pt modelId="{6B8AD114-AA9D-4A72-A586-B732E3EFB821}" type="parTrans" cxnId="{14C4CC95-1021-45FB-A044-A06D63B66948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B3F24B74-946E-41DF-8209-17B88F2C343D}" type="sibTrans" cxnId="{14C4CC95-1021-45FB-A044-A06D63B66948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630E3995-758A-4EA3-8400-56CB2E8FE908}">
      <dgm:prSet phldrT="[Κείμενο]" phldr="1" custT="1"/>
      <dgm:spPr/>
      <dgm:t>
        <a:bodyPr/>
        <a:lstStyle/>
        <a:p>
          <a:endParaRPr lang="el-GR" sz="2400" b="1">
            <a:solidFill>
              <a:schemeClr val="tx1"/>
            </a:solidFill>
          </a:endParaRPr>
        </a:p>
      </dgm:t>
    </dgm:pt>
    <dgm:pt modelId="{4A52010A-351A-47B9-A2E5-AD5D7F65CAF8}" type="parTrans" cxnId="{E0914FDE-8AC3-4238-A7E8-471921F70D36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DC752367-7566-40D7-90C5-0E49C295A8C4}" type="sibTrans" cxnId="{E0914FDE-8AC3-4238-A7E8-471921F70D36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63CBECAC-9E8B-4264-8FCD-78CE77F8ACE2}">
      <dgm:prSet phldrT="[Κείμενο]" custT="1"/>
      <dgm:spPr/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 </a:t>
          </a:r>
          <a:r>
            <a:rPr lang="el-GR" sz="2400" b="1" dirty="0" err="1">
              <a:solidFill>
                <a:schemeClr val="tx1"/>
              </a:solidFill>
            </a:rPr>
            <a:t>Μεντορική</a:t>
          </a:r>
          <a:r>
            <a:rPr lang="el-GR" sz="2400" b="1" dirty="0">
              <a:solidFill>
                <a:schemeClr val="tx1"/>
              </a:solidFill>
            </a:rPr>
            <a:t> σχέση με εστίαση σε ένα μάθημα ή </a:t>
          </a:r>
        </a:p>
        <a:p>
          <a:r>
            <a:rPr lang="el-GR" sz="2400" b="1" dirty="0">
              <a:solidFill>
                <a:schemeClr val="tx1"/>
              </a:solidFill>
            </a:rPr>
            <a:t> με  εστίαση στη γενική διδακτική μεθοδολογία </a:t>
          </a:r>
        </a:p>
      </dgm:t>
    </dgm:pt>
    <dgm:pt modelId="{86EE44B0-143B-4D63-9C48-1A47BE6353EB}" type="parTrans" cxnId="{9B7E4D64-50FF-44B6-B0E8-98186EF8B28A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EC70F333-3743-463C-9EB9-AD203118EF51}" type="sibTrans" cxnId="{9B7E4D64-50FF-44B6-B0E8-98186EF8B28A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BCE1B728-29BD-46CC-97B0-333F8B17EF62}">
      <dgm:prSet phldrT="[Κείμενο]" phldr="1" custT="1"/>
      <dgm:spPr/>
      <dgm:t>
        <a:bodyPr/>
        <a:lstStyle/>
        <a:p>
          <a:endParaRPr lang="el-GR" sz="2400" b="1">
            <a:solidFill>
              <a:schemeClr val="tx1"/>
            </a:solidFill>
          </a:endParaRPr>
        </a:p>
      </dgm:t>
    </dgm:pt>
    <dgm:pt modelId="{3EB7D83D-D89D-403B-ACED-1DB1E6916A1C}" type="parTrans" cxnId="{AD7BFD1C-5E0E-4EFD-91DB-2FFAFA6EFF8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F6AC559C-D8B4-4998-A300-2D3E10BF586D}" type="sibTrans" cxnId="{AD7BFD1C-5E0E-4EFD-91DB-2FFAFA6EFF8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7C3866D2-CE8C-4997-AF92-16D4713DE2CA}">
      <dgm:prSet phldrT="[Κείμενο]" custT="1"/>
      <dgm:spPr/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 </a:t>
          </a:r>
          <a:r>
            <a:rPr lang="en-US" sz="2400" b="1" dirty="0">
              <a:solidFill>
                <a:schemeClr val="tx1"/>
              </a:solidFill>
            </a:rPr>
            <a:t>E</a:t>
          </a:r>
          <a:r>
            <a:rPr lang="el-GR" sz="2400" b="1" dirty="0">
              <a:solidFill>
                <a:schemeClr val="tx1"/>
              </a:solidFill>
            </a:rPr>
            <a:t>-</a:t>
          </a:r>
          <a:r>
            <a:rPr lang="en-US" sz="2400" b="1" dirty="0">
              <a:solidFill>
                <a:schemeClr val="tx1"/>
              </a:solidFill>
            </a:rPr>
            <a:t>mentoring</a:t>
          </a:r>
          <a:endParaRPr lang="el-GR" sz="2400" b="1" dirty="0">
            <a:solidFill>
              <a:schemeClr val="tx1"/>
            </a:solidFill>
          </a:endParaRPr>
        </a:p>
      </dgm:t>
    </dgm:pt>
    <dgm:pt modelId="{4CDEF3B8-012A-4119-95A5-CE91E345C294}" type="parTrans" cxnId="{082A6192-1888-4C21-AFDD-8BCF7812543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DCB6C246-F872-40B3-AE67-0C6295EA92A1}" type="sibTrans" cxnId="{082A6192-1888-4C21-AFDD-8BCF7812543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F522FD83-6826-41AE-B479-4BD2F73A1421}" type="pres">
      <dgm:prSet presAssocID="{D64519EC-36FD-4B6A-9623-1EE8B4322E4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l-GR"/>
        </a:p>
      </dgm:t>
    </dgm:pt>
    <dgm:pt modelId="{90AB7CDC-E47C-4D3C-80F7-B4F8444B3829}" type="pres">
      <dgm:prSet presAssocID="{C6BE26F6-AE58-44CD-AFBE-542C5E055FAD}" presName="parenttextcomposite" presStyleCnt="0"/>
      <dgm:spPr/>
    </dgm:pt>
    <dgm:pt modelId="{30AF7F94-5C1A-49FD-A221-A920184B825E}" type="pres">
      <dgm:prSet presAssocID="{C6BE26F6-AE58-44CD-AFBE-542C5E055FA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E8C2E6-71EF-4A5F-A326-B818C3D23CC1}" type="pres">
      <dgm:prSet presAssocID="{C6BE26F6-AE58-44CD-AFBE-542C5E055FAD}" presName="composite" presStyleCnt="0"/>
      <dgm:spPr/>
    </dgm:pt>
    <dgm:pt modelId="{D14C54B6-308D-4360-B70C-5A581A865EB5}" type="pres">
      <dgm:prSet presAssocID="{C6BE26F6-AE58-44CD-AFBE-542C5E055FAD}" presName="chevron1" presStyleLbl="alignNode1" presStyleIdx="0" presStyleCnt="21"/>
      <dgm:spPr/>
    </dgm:pt>
    <dgm:pt modelId="{FC8B990D-DB27-48CC-BF3D-399873452E8E}" type="pres">
      <dgm:prSet presAssocID="{C6BE26F6-AE58-44CD-AFBE-542C5E055FAD}" presName="chevron2" presStyleLbl="alignNode1" presStyleIdx="1" presStyleCnt="21"/>
      <dgm:spPr/>
    </dgm:pt>
    <dgm:pt modelId="{707BF63E-E305-4F49-9146-78D1ABFA56E7}" type="pres">
      <dgm:prSet presAssocID="{C6BE26F6-AE58-44CD-AFBE-542C5E055FAD}" presName="chevron3" presStyleLbl="alignNode1" presStyleIdx="2" presStyleCnt="21"/>
      <dgm:spPr/>
    </dgm:pt>
    <dgm:pt modelId="{3819977E-964A-4C64-8E75-BCD2F98DB452}" type="pres">
      <dgm:prSet presAssocID="{C6BE26F6-AE58-44CD-AFBE-542C5E055FAD}" presName="chevron4" presStyleLbl="alignNode1" presStyleIdx="3" presStyleCnt="21"/>
      <dgm:spPr/>
    </dgm:pt>
    <dgm:pt modelId="{ABBAC727-FA38-4604-A266-6591B993A457}" type="pres">
      <dgm:prSet presAssocID="{C6BE26F6-AE58-44CD-AFBE-542C5E055FAD}" presName="chevron5" presStyleLbl="alignNode1" presStyleIdx="4" presStyleCnt="21"/>
      <dgm:spPr/>
    </dgm:pt>
    <dgm:pt modelId="{76370872-9DB7-4D58-9D94-24351092F0F9}" type="pres">
      <dgm:prSet presAssocID="{C6BE26F6-AE58-44CD-AFBE-542C5E055FAD}" presName="chevron6" presStyleLbl="alignNode1" presStyleIdx="5" presStyleCnt="21"/>
      <dgm:spPr/>
    </dgm:pt>
    <dgm:pt modelId="{30A36F06-1B18-46A7-B0CC-731250597DF2}" type="pres">
      <dgm:prSet presAssocID="{C6BE26F6-AE58-44CD-AFBE-542C5E055FAD}" presName="chevron7" presStyleLbl="alignNode1" presStyleIdx="6" presStyleCnt="21"/>
      <dgm:spPr/>
    </dgm:pt>
    <dgm:pt modelId="{436A364E-42F4-48AB-8586-309C5092C06E}" type="pres">
      <dgm:prSet presAssocID="{C6BE26F6-AE58-44CD-AFBE-542C5E055FAD}" presName="childtext" presStyleLbl="solidFgAcc1" presStyleIdx="0" presStyleCnt="3" custScaleX="13687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8B8767-FE68-4005-956F-AAF3CE193163}" type="pres">
      <dgm:prSet presAssocID="{B1332939-998C-4131-B727-51D30ED46E00}" presName="sibTrans" presStyleCnt="0"/>
      <dgm:spPr/>
    </dgm:pt>
    <dgm:pt modelId="{7F6325AC-D78B-4D68-9049-303BEA1EDF96}" type="pres">
      <dgm:prSet presAssocID="{630E3995-758A-4EA3-8400-56CB2E8FE908}" presName="parenttextcomposite" presStyleCnt="0"/>
      <dgm:spPr/>
    </dgm:pt>
    <dgm:pt modelId="{A71153A7-53F7-47AD-B6FD-A79072945D8B}" type="pres">
      <dgm:prSet presAssocID="{630E3995-758A-4EA3-8400-56CB2E8FE90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479F23-FB7E-4300-9089-CEBFE8E0BF31}" type="pres">
      <dgm:prSet presAssocID="{630E3995-758A-4EA3-8400-56CB2E8FE908}" presName="composite" presStyleCnt="0"/>
      <dgm:spPr/>
    </dgm:pt>
    <dgm:pt modelId="{D3BA8551-0AA7-4BC0-94CB-4B2C3E689AC9}" type="pres">
      <dgm:prSet presAssocID="{630E3995-758A-4EA3-8400-56CB2E8FE908}" presName="chevron1" presStyleLbl="alignNode1" presStyleIdx="7" presStyleCnt="21"/>
      <dgm:spPr/>
    </dgm:pt>
    <dgm:pt modelId="{7ECA5E0A-42B2-481F-AD92-115905340147}" type="pres">
      <dgm:prSet presAssocID="{630E3995-758A-4EA3-8400-56CB2E8FE908}" presName="chevron2" presStyleLbl="alignNode1" presStyleIdx="8" presStyleCnt="21"/>
      <dgm:spPr/>
    </dgm:pt>
    <dgm:pt modelId="{077C5D35-D4D7-454C-B94F-0EE93EBD70E6}" type="pres">
      <dgm:prSet presAssocID="{630E3995-758A-4EA3-8400-56CB2E8FE908}" presName="chevron3" presStyleLbl="alignNode1" presStyleIdx="9" presStyleCnt="21"/>
      <dgm:spPr/>
    </dgm:pt>
    <dgm:pt modelId="{D67AD80E-D832-422C-A553-3D3F84E165A8}" type="pres">
      <dgm:prSet presAssocID="{630E3995-758A-4EA3-8400-56CB2E8FE908}" presName="chevron4" presStyleLbl="alignNode1" presStyleIdx="10" presStyleCnt="21"/>
      <dgm:spPr/>
    </dgm:pt>
    <dgm:pt modelId="{E210694E-BE17-4EFC-BD8B-93C682355AD4}" type="pres">
      <dgm:prSet presAssocID="{630E3995-758A-4EA3-8400-56CB2E8FE908}" presName="chevron5" presStyleLbl="alignNode1" presStyleIdx="11" presStyleCnt="21"/>
      <dgm:spPr/>
    </dgm:pt>
    <dgm:pt modelId="{89F8CA8A-FEF0-4149-AF7B-C1BB781CF340}" type="pres">
      <dgm:prSet presAssocID="{630E3995-758A-4EA3-8400-56CB2E8FE908}" presName="chevron6" presStyleLbl="alignNode1" presStyleIdx="12" presStyleCnt="21"/>
      <dgm:spPr/>
    </dgm:pt>
    <dgm:pt modelId="{9FBF8CC4-33A8-4DE6-A9C8-07AA2A349DD9}" type="pres">
      <dgm:prSet presAssocID="{630E3995-758A-4EA3-8400-56CB2E8FE908}" presName="chevron7" presStyleLbl="alignNode1" presStyleIdx="13" presStyleCnt="21"/>
      <dgm:spPr/>
    </dgm:pt>
    <dgm:pt modelId="{C83CA8A5-3242-4FF4-A9CE-00E82676B865}" type="pres">
      <dgm:prSet presAssocID="{630E3995-758A-4EA3-8400-56CB2E8FE908}" presName="childtext" presStyleLbl="solidFgAcc1" presStyleIdx="1" presStyleCnt="3" custScaleX="13687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8E4268-50FB-4F9A-B3DF-F596B079336D}" type="pres">
      <dgm:prSet presAssocID="{DC752367-7566-40D7-90C5-0E49C295A8C4}" presName="sibTrans" presStyleCnt="0"/>
      <dgm:spPr/>
    </dgm:pt>
    <dgm:pt modelId="{4D904670-6E2C-4B6B-9E14-19CCDD66D3E6}" type="pres">
      <dgm:prSet presAssocID="{BCE1B728-29BD-46CC-97B0-333F8B17EF62}" presName="parenttextcomposite" presStyleCnt="0"/>
      <dgm:spPr/>
    </dgm:pt>
    <dgm:pt modelId="{6D990B2C-210E-46C8-BB71-6F241578B5EC}" type="pres">
      <dgm:prSet presAssocID="{BCE1B728-29BD-46CC-97B0-333F8B17EF6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181410-CEB8-4081-964C-510AA78F60FE}" type="pres">
      <dgm:prSet presAssocID="{BCE1B728-29BD-46CC-97B0-333F8B17EF62}" presName="composite" presStyleCnt="0"/>
      <dgm:spPr/>
    </dgm:pt>
    <dgm:pt modelId="{0117163E-9C8A-456E-8DAB-C60395D56796}" type="pres">
      <dgm:prSet presAssocID="{BCE1B728-29BD-46CC-97B0-333F8B17EF62}" presName="chevron1" presStyleLbl="alignNode1" presStyleIdx="14" presStyleCnt="21"/>
      <dgm:spPr/>
    </dgm:pt>
    <dgm:pt modelId="{C214D23E-D4D0-4BB9-85E6-A7ECCBC1AE3D}" type="pres">
      <dgm:prSet presAssocID="{BCE1B728-29BD-46CC-97B0-333F8B17EF62}" presName="chevron2" presStyleLbl="alignNode1" presStyleIdx="15" presStyleCnt="21"/>
      <dgm:spPr/>
    </dgm:pt>
    <dgm:pt modelId="{370F9F7F-0B32-4284-9CF1-9CBCF67F3609}" type="pres">
      <dgm:prSet presAssocID="{BCE1B728-29BD-46CC-97B0-333F8B17EF62}" presName="chevron3" presStyleLbl="alignNode1" presStyleIdx="16" presStyleCnt="21"/>
      <dgm:spPr/>
    </dgm:pt>
    <dgm:pt modelId="{78EB3D47-585F-4D4F-B139-1417C7267E59}" type="pres">
      <dgm:prSet presAssocID="{BCE1B728-29BD-46CC-97B0-333F8B17EF62}" presName="chevron4" presStyleLbl="alignNode1" presStyleIdx="17" presStyleCnt="21"/>
      <dgm:spPr/>
    </dgm:pt>
    <dgm:pt modelId="{04B83DD0-029F-4B04-A03B-089335267EA0}" type="pres">
      <dgm:prSet presAssocID="{BCE1B728-29BD-46CC-97B0-333F8B17EF62}" presName="chevron5" presStyleLbl="alignNode1" presStyleIdx="18" presStyleCnt="21"/>
      <dgm:spPr/>
    </dgm:pt>
    <dgm:pt modelId="{CEC25F80-E07B-4AC2-AECF-CD1907920BA9}" type="pres">
      <dgm:prSet presAssocID="{BCE1B728-29BD-46CC-97B0-333F8B17EF62}" presName="chevron6" presStyleLbl="alignNode1" presStyleIdx="19" presStyleCnt="21"/>
      <dgm:spPr/>
    </dgm:pt>
    <dgm:pt modelId="{C4C2BAC3-5EE2-456C-B7CD-1A78D74761C3}" type="pres">
      <dgm:prSet presAssocID="{BCE1B728-29BD-46CC-97B0-333F8B17EF62}" presName="chevron7" presStyleLbl="alignNode1" presStyleIdx="20" presStyleCnt="21"/>
      <dgm:spPr/>
    </dgm:pt>
    <dgm:pt modelId="{3BFCE582-CE07-4B5C-977F-7556A0D2D988}" type="pres">
      <dgm:prSet presAssocID="{BCE1B728-29BD-46CC-97B0-333F8B17EF62}" presName="childtext" presStyleLbl="solidFgAcc1" presStyleIdx="2" presStyleCnt="3" custScaleX="13687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5314DE6-4ED4-48DA-B715-A223C8511FB8}" type="presOf" srcId="{63CBECAC-9E8B-4264-8FCD-78CE77F8ACE2}" destId="{C83CA8A5-3242-4FF4-A9CE-00E82676B865}" srcOrd="0" destOrd="0" presId="urn:microsoft.com/office/officeart/2008/layout/VerticalAccentList"/>
    <dgm:cxn modelId="{CA4ADAA5-818B-4E47-AF8E-F4B0052A7E3B}" type="presOf" srcId="{BCE1B728-29BD-46CC-97B0-333F8B17EF62}" destId="{6D990B2C-210E-46C8-BB71-6F241578B5EC}" srcOrd="0" destOrd="0" presId="urn:microsoft.com/office/officeart/2008/layout/VerticalAccentList"/>
    <dgm:cxn modelId="{19F8260F-329E-4799-A562-25A991216C2D}" type="presOf" srcId="{D64519EC-36FD-4B6A-9623-1EE8B4322E49}" destId="{F522FD83-6826-41AE-B479-4BD2F73A1421}" srcOrd="0" destOrd="0" presId="urn:microsoft.com/office/officeart/2008/layout/VerticalAccentList"/>
    <dgm:cxn modelId="{064A8115-9F04-406E-A62E-0FDCF8BFCD17}" type="presOf" srcId="{C6BE26F6-AE58-44CD-AFBE-542C5E055FAD}" destId="{30AF7F94-5C1A-49FD-A221-A920184B825E}" srcOrd="0" destOrd="0" presId="urn:microsoft.com/office/officeart/2008/layout/VerticalAccentList"/>
    <dgm:cxn modelId="{14C4CC95-1021-45FB-A044-A06D63B66948}" srcId="{C6BE26F6-AE58-44CD-AFBE-542C5E055FAD}" destId="{84849225-6F17-4E73-863C-A48EA3B091CA}" srcOrd="0" destOrd="0" parTransId="{6B8AD114-AA9D-4A72-A586-B732E3EFB821}" sibTransId="{B3F24B74-946E-41DF-8209-17B88F2C343D}"/>
    <dgm:cxn modelId="{B9512BE8-D3F4-426A-A44C-23FC0B899BF2}" srcId="{D64519EC-36FD-4B6A-9623-1EE8B4322E49}" destId="{C6BE26F6-AE58-44CD-AFBE-542C5E055FAD}" srcOrd="0" destOrd="0" parTransId="{8AD377D2-24A6-49AC-9524-B970B22477F8}" sibTransId="{B1332939-998C-4131-B727-51D30ED46E00}"/>
    <dgm:cxn modelId="{E0914FDE-8AC3-4238-A7E8-471921F70D36}" srcId="{D64519EC-36FD-4B6A-9623-1EE8B4322E49}" destId="{630E3995-758A-4EA3-8400-56CB2E8FE908}" srcOrd="1" destOrd="0" parTransId="{4A52010A-351A-47B9-A2E5-AD5D7F65CAF8}" sibTransId="{DC752367-7566-40D7-90C5-0E49C295A8C4}"/>
    <dgm:cxn modelId="{C0ADCE35-5B49-46C1-90FC-E5FE7E85DCC6}" type="presOf" srcId="{84849225-6F17-4E73-863C-A48EA3B091CA}" destId="{436A364E-42F4-48AB-8586-309C5092C06E}" srcOrd="0" destOrd="0" presId="urn:microsoft.com/office/officeart/2008/layout/VerticalAccentList"/>
    <dgm:cxn modelId="{AD7BFD1C-5E0E-4EFD-91DB-2FFAFA6EFF8E}" srcId="{D64519EC-36FD-4B6A-9623-1EE8B4322E49}" destId="{BCE1B728-29BD-46CC-97B0-333F8B17EF62}" srcOrd="2" destOrd="0" parTransId="{3EB7D83D-D89D-403B-ACED-1DB1E6916A1C}" sibTransId="{F6AC559C-D8B4-4998-A300-2D3E10BF586D}"/>
    <dgm:cxn modelId="{D29EB68C-D18A-44C1-AF26-D66BC91512DF}" type="presOf" srcId="{630E3995-758A-4EA3-8400-56CB2E8FE908}" destId="{A71153A7-53F7-47AD-B6FD-A79072945D8B}" srcOrd="0" destOrd="0" presId="urn:microsoft.com/office/officeart/2008/layout/VerticalAccentList"/>
    <dgm:cxn modelId="{082A6192-1888-4C21-AFDD-8BCF7812543E}" srcId="{BCE1B728-29BD-46CC-97B0-333F8B17EF62}" destId="{7C3866D2-CE8C-4997-AF92-16D4713DE2CA}" srcOrd="0" destOrd="0" parTransId="{4CDEF3B8-012A-4119-95A5-CE91E345C294}" sibTransId="{DCB6C246-F872-40B3-AE67-0C6295EA92A1}"/>
    <dgm:cxn modelId="{3799DDB2-B749-4FEE-8E67-74706C71B96B}" type="presOf" srcId="{7C3866D2-CE8C-4997-AF92-16D4713DE2CA}" destId="{3BFCE582-CE07-4B5C-977F-7556A0D2D988}" srcOrd="0" destOrd="0" presId="urn:microsoft.com/office/officeart/2008/layout/VerticalAccentList"/>
    <dgm:cxn modelId="{9B7E4D64-50FF-44B6-B0E8-98186EF8B28A}" srcId="{630E3995-758A-4EA3-8400-56CB2E8FE908}" destId="{63CBECAC-9E8B-4264-8FCD-78CE77F8ACE2}" srcOrd="0" destOrd="0" parTransId="{86EE44B0-143B-4D63-9C48-1A47BE6353EB}" sibTransId="{EC70F333-3743-463C-9EB9-AD203118EF51}"/>
    <dgm:cxn modelId="{87C1E50A-FE8D-4C94-B21A-5C0A4FF8AF02}" type="presParOf" srcId="{F522FD83-6826-41AE-B479-4BD2F73A1421}" destId="{90AB7CDC-E47C-4D3C-80F7-B4F8444B3829}" srcOrd="0" destOrd="0" presId="urn:microsoft.com/office/officeart/2008/layout/VerticalAccentList"/>
    <dgm:cxn modelId="{29B5DCEC-4C8E-46B2-852F-34934AA993B3}" type="presParOf" srcId="{90AB7CDC-E47C-4D3C-80F7-B4F8444B3829}" destId="{30AF7F94-5C1A-49FD-A221-A920184B825E}" srcOrd="0" destOrd="0" presId="urn:microsoft.com/office/officeart/2008/layout/VerticalAccentList"/>
    <dgm:cxn modelId="{9D2C348B-796A-4335-95AA-1A9AF6F969A1}" type="presParOf" srcId="{F522FD83-6826-41AE-B479-4BD2F73A1421}" destId="{B2E8C2E6-71EF-4A5F-A326-B818C3D23CC1}" srcOrd="1" destOrd="0" presId="urn:microsoft.com/office/officeart/2008/layout/VerticalAccentList"/>
    <dgm:cxn modelId="{136A9F5F-2C9D-407C-9ACC-8732EE6478F7}" type="presParOf" srcId="{B2E8C2E6-71EF-4A5F-A326-B818C3D23CC1}" destId="{D14C54B6-308D-4360-B70C-5A581A865EB5}" srcOrd="0" destOrd="0" presId="urn:microsoft.com/office/officeart/2008/layout/VerticalAccentList"/>
    <dgm:cxn modelId="{43070FD9-3A1D-488D-B98D-EA580CD38021}" type="presParOf" srcId="{B2E8C2E6-71EF-4A5F-A326-B818C3D23CC1}" destId="{FC8B990D-DB27-48CC-BF3D-399873452E8E}" srcOrd="1" destOrd="0" presId="urn:microsoft.com/office/officeart/2008/layout/VerticalAccentList"/>
    <dgm:cxn modelId="{F931B41A-511B-476A-9A29-885CB96A583E}" type="presParOf" srcId="{B2E8C2E6-71EF-4A5F-A326-B818C3D23CC1}" destId="{707BF63E-E305-4F49-9146-78D1ABFA56E7}" srcOrd="2" destOrd="0" presId="urn:microsoft.com/office/officeart/2008/layout/VerticalAccentList"/>
    <dgm:cxn modelId="{C243ADBB-AA37-4739-9AAE-772ED126A425}" type="presParOf" srcId="{B2E8C2E6-71EF-4A5F-A326-B818C3D23CC1}" destId="{3819977E-964A-4C64-8E75-BCD2F98DB452}" srcOrd="3" destOrd="0" presId="urn:microsoft.com/office/officeart/2008/layout/VerticalAccentList"/>
    <dgm:cxn modelId="{CD94028C-BDBC-453A-94C8-744A2E773622}" type="presParOf" srcId="{B2E8C2E6-71EF-4A5F-A326-B818C3D23CC1}" destId="{ABBAC727-FA38-4604-A266-6591B993A457}" srcOrd="4" destOrd="0" presId="urn:microsoft.com/office/officeart/2008/layout/VerticalAccentList"/>
    <dgm:cxn modelId="{99ECAC3B-7DB3-435C-8A83-51D68146710B}" type="presParOf" srcId="{B2E8C2E6-71EF-4A5F-A326-B818C3D23CC1}" destId="{76370872-9DB7-4D58-9D94-24351092F0F9}" srcOrd="5" destOrd="0" presId="urn:microsoft.com/office/officeart/2008/layout/VerticalAccentList"/>
    <dgm:cxn modelId="{22829AFD-D5DB-4984-8B3B-E79D991F97C8}" type="presParOf" srcId="{B2E8C2E6-71EF-4A5F-A326-B818C3D23CC1}" destId="{30A36F06-1B18-46A7-B0CC-731250597DF2}" srcOrd="6" destOrd="0" presId="urn:microsoft.com/office/officeart/2008/layout/VerticalAccentList"/>
    <dgm:cxn modelId="{AF4810FC-F406-4473-A7A4-D09CA75732E2}" type="presParOf" srcId="{B2E8C2E6-71EF-4A5F-A326-B818C3D23CC1}" destId="{436A364E-42F4-48AB-8586-309C5092C06E}" srcOrd="7" destOrd="0" presId="urn:microsoft.com/office/officeart/2008/layout/VerticalAccentList"/>
    <dgm:cxn modelId="{B5755378-E7D4-49CD-BF3D-8F489ADE973C}" type="presParOf" srcId="{F522FD83-6826-41AE-B479-4BD2F73A1421}" destId="{AC8B8767-FE68-4005-956F-AAF3CE193163}" srcOrd="2" destOrd="0" presId="urn:microsoft.com/office/officeart/2008/layout/VerticalAccentList"/>
    <dgm:cxn modelId="{5D4F9E29-77A0-4D70-ACAB-EFF7165E393D}" type="presParOf" srcId="{F522FD83-6826-41AE-B479-4BD2F73A1421}" destId="{7F6325AC-D78B-4D68-9049-303BEA1EDF96}" srcOrd="3" destOrd="0" presId="urn:microsoft.com/office/officeart/2008/layout/VerticalAccentList"/>
    <dgm:cxn modelId="{31E428EF-299D-4BB2-85A3-D42F63722D82}" type="presParOf" srcId="{7F6325AC-D78B-4D68-9049-303BEA1EDF96}" destId="{A71153A7-53F7-47AD-B6FD-A79072945D8B}" srcOrd="0" destOrd="0" presId="urn:microsoft.com/office/officeart/2008/layout/VerticalAccentList"/>
    <dgm:cxn modelId="{FF2AEE96-467B-4234-B6BA-84628163AD9A}" type="presParOf" srcId="{F522FD83-6826-41AE-B479-4BD2F73A1421}" destId="{55479F23-FB7E-4300-9089-CEBFE8E0BF31}" srcOrd="4" destOrd="0" presId="urn:microsoft.com/office/officeart/2008/layout/VerticalAccentList"/>
    <dgm:cxn modelId="{9AA87218-8E15-4A79-8C7E-C6EA84826279}" type="presParOf" srcId="{55479F23-FB7E-4300-9089-CEBFE8E0BF31}" destId="{D3BA8551-0AA7-4BC0-94CB-4B2C3E689AC9}" srcOrd="0" destOrd="0" presId="urn:microsoft.com/office/officeart/2008/layout/VerticalAccentList"/>
    <dgm:cxn modelId="{1CAB4709-0177-4E27-B6E2-87EB29C648EB}" type="presParOf" srcId="{55479F23-FB7E-4300-9089-CEBFE8E0BF31}" destId="{7ECA5E0A-42B2-481F-AD92-115905340147}" srcOrd="1" destOrd="0" presId="urn:microsoft.com/office/officeart/2008/layout/VerticalAccentList"/>
    <dgm:cxn modelId="{15772CB4-9376-4997-9E09-229E9C5F876B}" type="presParOf" srcId="{55479F23-FB7E-4300-9089-CEBFE8E0BF31}" destId="{077C5D35-D4D7-454C-B94F-0EE93EBD70E6}" srcOrd="2" destOrd="0" presId="urn:microsoft.com/office/officeart/2008/layout/VerticalAccentList"/>
    <dgm:cxn modelId="{9DEFC955-0183-4542-8036-1F017F8AB8A4}" type="presParOf" srcId="{55479F23-FB7E-4300-9089-CEBFE8E0BF31}" destId="{D67AD80E-D832-422C-A553-3D3F84E165A8}" srcOrd="3" destOrd="0" presId="urn:microsoft.com/office/officeart/2008/layout/VerticalAccentList"/>
    <dgm:cxn modelId="{86A50CCB-C2E0-4BBE-886B-4E5E9A10D2FB}" type="presParOf" srcId="{55479F23-FB7E-4300-9089-CEBFE8E0BF31}" destId="{E210694E-BE17-4EFC-BD8B-93C682355AD4}" srcOrd="4" destOrd="0" presId="urn:microsoft.com/office/officeart/2008/layout/VerticalAccentList"/>
    <dgm:cxn modelId="{1F39A32F-1A00-4D38-8F22-A9DE1BC4A902}" type="presParOf" srcId="{55479F23-FB7E-4300-9089-CEBFE8E0BF31}" destId="{89F8CA8A-FEF0-4149-AF7B-C1BB781CF340}" srcOrd="5" destOrd="0" presId="urn:microsoft.com/office/officeart/2008/layout/VerticalAccentList"/>
    <dgm:cxn modelId="{B2D1CDF1-7E9B-4EA1-A4EC-05E3A54EC662}" type="presParOf" srcId="{55479F23-FB7E-4300-9089-CEBFE8E0BF31}" destId="{9FBF8CC4-33A8-4DE6-A9C8-07AA2A349DD9}" srcOrd="6" destOrd="0" presId="urn:microsoft.com/office/officeart/2008/layout/VerticalAccentList"/>
    <dgm:cxn modelId="{61FB7771-C4DD-454B-82A9-9F615283E169}" type="presParOf" srcId="{55479F23-FB7E-4300-9089-CEBFE8E0BF31}" destId="{C83CA8A5-3242-4FF4-A9CE-00E82676B865}" srcOrd="7" destOrd="0" presId="urn:microsoft.com/office/officeart/2008/layout/VerticalAccentList"/>
    <dgm:cxn modelId="{8815CD87-358D-4AAD-AFC3-C08DC088F621}" type="presParOf" srcId="{F522FD83-6826-41AE-B479-4BD2F73A1421}" destId="{028E4268-50FB-4F9A-B3DF-F596B079336D}" srcOrd="5" destOrd="0" presId="urn:microsoft.com/office/officeart/2008/layout/VerticalAccentList"/>
    <dgm:cxn modelId="{30278B80-61C8-4D3F-B25C-B9619D46E35D}" type="presParOf" srcId="{F522FD83-6826-41AE-B479-4BD2F73A1421}" destId="{4D904670-6E2C-4B6B-9E14-19CCDD66D3E6}" srcOrd="6" destOrd="0" presId="urn:microsoft.com/office/officeart/2008/layout/VerticalAccentList"/>
    <dgm:cxn modelId="{4E0344EA-35B7-4043-8820-30D759ECF1F1}" type="presParOf" srcId="{4D904670-6E2C-4B6B-9E14-19CCDD66D3E6}" destId="{6D990B2C-210E-46C8-BB71-6F241578B5EC}" srcOrd="0" destOrd="0" presId="urn:microsoft.com/office/officeart/2008/layout/VerticalAccentList"/>
    <dgm:cxn modelId="{AD8C2F03-4EFC-4B6D-9B93-A657BE2044D2}" type="presParOf" srcId="{F522FD83-6826-41AE-B479-4BD2F73A1421}" destId="{1F181410-CEB8-4081-964C-510AA78F60FE}" srcOrd="7" destOrd="0" presId="urn:microsoft.com/office/officeart/2008/layout/VerticalAccentList"/>
    <dgm:cxn modelId="{468D0A07-24FE-421F-B727-D0CEB5AEA707}" type="presParOf" srcId="{1F181410-CEB8-4081-964C-510AA78F60FE}" destId="{0117163E-9C8A-456E-8DAB-C60395D56796}" srcOrd="0" destOrd="0" presId="urn:microsoft.com/office/officeart/2008/layout/VerticalAccentList"/>
    <dgm:cxn modelId="{060290F0-75B1-44E5-8E29-12475EE296A0}" type="presParOf" srcId="{1F181410-CEB8-4081-964C-510AA78F60FE}" destId="{C214D23E-D4D0-4BB9-85E6-A7ECCBC1AE3D}" srcOrd="1" destOrd="0" presId="urn:microsoft.com/office/officeart/2008/layout/VerticalAccentList"/>
    <dgm:cxn modelId="{EBBFD953-321D-4B38-A18E-6A6B79A84530}" type="presParOf" srcId="{1F181410-CEB8-4081-964C-510AA78F60FE}" destId="{370F9F7F-0B32-4284-9CF1-9CBCF67F3609}" srcOrd="2" destOrd="0" presId="urn:microsoft.com/office/officeart/2008/layout/VerticalAccentList"/>
    <dgm:cxn modelId="{672583CE-163D-401C-A3FE-5D2E98CC0152}" type="presParOf" srcId="{1F181410-CEB8-4081-964C-510AA78F60FE}" destId="{78EB3D47-585F-4D4F-B139-1417C7267E59}" srcOrd="3" destOrd="0" presId="urn:microsoft.com/office/officeart/2008/layout/VerticalAccentList"/>
    <dgm:cxn modelId="{92B3A3B4-EC1C-4F7B-84C1-647EE59C5309}" type="presParOf" srcId="{1F181410-CEB8-4081-964C-510AA78F60FE}" destId="{04B83DD0-029F-4B04-A03B-089335267EA0}" srcOrd="4" destOrd="0" presId="urn:microsoft.com/office/officeart/2008/layout/VerticalAccentList"/>
    <dgm:cxn modelId="{0B58A27B-1851-4BA9-8889-BDBFD80DE0B7}" type="presParOf" srcId="{1F181410-CEB8-4081-964C-510AA78F60FE}" destId="{CEC25F80-E07B-4AC2-AECF-CD1907920BA9}" srcOrd="5" destOrd="0" presId="urn:microsoft.com/office/officeart/2008/layout/VerticalAccentList"/>
    <dgm:cxn modelId="{7DE853AD-1A47-4269-AA26-8DD2DFE0FC28}" type="presParOf" srcId="{1F181410-CEB8-4081-964C-510AA78F60FE}" destId="{C4C2BAC3-5EE2-456C-B7CD-1A78D74761C3}" srcOrd="6" destOrd="0" presId="urn:microsoft.com/office/officeart/2008/layout/VerticalAccentList"/>
    <dgm:cxn modelId="{BFBCFFBB-D6A1-433E-9066-64D287804993}" type="presParOf" srcId="{1F181410-CEB8-4081-964C-510AA78F60FE}" destId="{3BFCE582-CE07-4B5C-977F-7556A0D2D98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DB1B5-7411-4BF9-AC26-3496C1BF30F1}" type="doc">
      <dgm:prSet loTypeId="urn:microsoft.com/office/officeart/2008/layout/Lin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l-GR"/>
        </a:p>
      </dgm:t>
    </dgm:pt>
    <dgm:pt modelId="{99FFDEA9-59A0-46A8-A8B5-D2C5ED45D7B1}">
      <dgm:prSet phldrT="[Κείμενο]" custT="1"/>
      <dgm:spPr/>
      <dgm:t>
        <a:bodyPr/>
        <a:lstStyle/>
        <a:p>
          <a:r>
            <a:rPr lang="el-GR" sz="2000" b="1" i="1" dirty="0" err="1"/>
            <a:t>Μεντορισμός</a:t>
          </a:r>
          <a:r>
            <a:rPr lang="el-GR" sz="2000" b="1" i="1" dirty="0"/>
            <a:t> ένας προς έναν</a:t>
          </a:r>
          <a:r>
            <a:rPr lang="el-GR" sz="2000" dirty="0"/>
            <a:t>: συνήθως ένας/μια πιο έμπειρος εκπαιδευτικός αναλαμβάνει να γίνει μέντορας ενός λιγότερο έμπειρου/ης εκπαιδευτικού για να υποστηρίξει την ένταξή του/της δεύτερου/ης στο γενικότερο πλαίσιο του σχολείου, τις διαδικασίες και το επάγγελμα</a:t>
          </a:r>
        </a:p>
      </dgm:t>
    </dgm:pt>
    <dgm:pt modelId="{735C7C12-E76B-4A0B-93D2-8272426180FB}" type="parTrans" cxnId="{B997AC16-A58C-4C23-8924-AA23F09586BB}">
      <dgm:prSet/>
      <dgm:spPr/>
      <dgm:t>
        <a:bodyPr/>
        <a:lstStyle/>
        <a:p>
          <a:endParaRPr lang="el-GR" sz="2000"/>
        </a:p>
      </dgm:t>
    </dgm:pt>
    <dgm:pt modelId="{A26D28ED-DD58-4667-BE02-6233398D0D34}" type="sibTrans" cxnId="{B997AC16-A58C-4C23-8924-AA23F09586BB}">
      <dgm:prSet/>
      <dgm:spPr/>
      <dgm:t>
        <a:bodyPr/>
        <a:lstStyle/>
        <a:p>
          <a:endParaRPr lang="el-GR" sz="2000"/>
        </a:p>
      </dgm:t>
    </dgm:pt>
    <dgm:pt modelId="{CA193153-6ED3-476C-8704-25BFE25F7AD0}">
      <dgm:prSet phldrT="[Κείμενο]" custT="1"/>
      <dgm:spPr/>
      <dgm:t>
        <a:bodyPr/>
        <a:lstStyle/>
        <a:p>
          <a:r>
            <a:rPr lang="el-GR" sz="2000" b="1" dirty="0" err="1"/>
            <a:t>Μεντορισμός</a:t>
          </a:r>
          <a:r>
            <a:rPr lang="el-GR" sz="2000" b="1" dirty="0"/>
            <a:t> εξ αποστάσεως ή διαδικτυακός:</a:t>
          </a:r>
          <a:r>
            <a:rPr lang="el-GR" sz="2000" dirty="0"/>
            <a:t> Δημιουργία και διατήρηση μιας σχέσης καθοδήγησης μέσω διαδικτύου με τη χρήση της ψηφιακής τεχνολογίας και αντίστοιχων προγραμμάτων</a:t>
          </a:r>
        </a:p>
      </dgm:t>
    </dgm:pt>
    <dgm:pt modelId="{847EE4B7-EF2A-4EA2-B78A-6522E3C60B11}" type="parTrans" cxnId="{7C014500-A806-4515-90A2-965783C3E8F7}">
      <dgm:prSet/>
      <dgm:spPr/>
      <dgm:t>
        <a:bodyPr/>
        <a:lstStyle/>
        <a:p>
          <a:endParaRPr lang="el-GR" sz="2000"/>
        </a:p>
      </dgm:t>
    </dgm:pt>
    <dgm:pt modelId="{00E9EE7F-9CAF-4BD9-8ADB-65CD04CA671B}" type="sibTrans" cxnId="{7C014500-A806-4515-90A2-965783C3E8F7}">
      <dgm:prSet/>
      <dgm:spPr/>
      <dgm:t>
        <a:bodyPr/>
        <a:lstStyle/>
        <a:p>
          <a:endParaRPr lang="el-GR" sz="2000"/>
        </a:p>
      </dgm:t>
    </dgm:pt>
    <dgm:pt modelId="{4761F33B-299A-4292-9567-808082E6AC7B}">
      <dgm:prSet phldrT="[Κείμενο]" custT="1"/>
      <dgm:spPr/>
      <dgm:t>
        <a:bodyPr/>
        <a:lstStyle/>
        <a:p>
          <a:r>
            <a:rPr lang="el-GR" sz="2000" b="1" dirty="0" err="1"/>
            <a:t>Μεντορισμός</a:t>
          </a:r>
          <a:r>
            <a:rPr lang="el-GR" sz="2000" b="1" dirty="0"/>
            <a:t> μεταξύ </a:t>
          </a:r>
          <a:r>
            <a:rPr lang="el-GR" sz="2000" b="1" dirty="0" err="1"/>
            <a:t>ομοτίμων</a:t>
          </a:r>
          <a:r>
            <a:rPr lang="el-GR" sz="2000" b="1" dirty="0"/>
            <a:t>:</a:t>
          </a:r>
          <a:r>
            <a:rPr lang="el-GR" sz="2000" dirty="0"/>
            <a:t> </a:t>
          </a:r>
          <a:r>
            <a:rPr lang="el-GR" sz="2000" dirty="0" err="1"/>
            <a:t>Μεντορισμός</a:t>
          </a:r>
          <a:r>
            <a:rPr lang="el-GR" sz="2000" dirty="0"/>
            <a:t> μεταξύ ατόμων με παρόμοια προσόντα ή/και εμπειρία σε προσωπικό ή επαγγελματικό πλαίσιο</a:t>
          </a:r>
        </a:p>
      </dgm:t>
    </dgm:pt>
    <dgm:pt modelId="{A49D49D5-ADE5-4F59-A0C1-2E3B02A7500B}" type="parTrans" cxnId="{13221E38-A7B7-4776-97F4-C12B29CBBCD1}">
      <dgm:prSet/>
      <dgm:spPr/>
      <dgm:t>
        <a:bodyPr/>
        <a:lstStyle/>
        <a:p>
          <a:endParaRPr lang="el-GR" sz="2000"/>
        </a:p>
      </dgm:t>
    </dgm:pt>
    <dgm:pt modelId="{8817C917-DA67-4DE0-9DD2-EE6D9283CC3C}" type="sibTrans" cxnId="{13221E38-A7B7-4776-97F4-C12B29CBBCD1}">
      <dgm:prSet/>
      <dgm:spPr/>
      <dgm:t>
        <a:bodyPr/>
        <a:lstStyle/>
        <a:p>
          <a:endParaRPr lang="el-GR" sz="2000"/>
        </a:p>
      </dgm:t>
    </dgm:pt>
    <dgm:pt modelId="{82F20A00-2AAE-49C4-A0C1-43117722155F}">
      <dgm:prSet phldrT="[Κείμενο]" custT="1"/>
      <dgm:spPr/>
      <dgm:t>
        <a:bodyPr/>
        <a:lstStyle/>
        <a:p>
          <a:r>
            <a:rPr lang="el-GR" sz="2000" b="1" dirty="0"/>
            <a:t>Ομαδικός </a:t>
          </a:r>
          <a:r>
            <a:rPr lang="el-GR" sz="2000" b="1" dirty="0" err="1"/>
            <a:t>μεντορισμός</a:t>
          </a:r>
          <a:r>
            <a:rPr lang="el-GR" sz="2000" b="1" dirty="0"/>
            <a:t>:</a:t>
          </a:r>
          <a:r>
            <a:rPr lang="el-GR" sz="2000" dirty="0"/>
            <a:t> Ένας/μια ή περισσότεροι/</a:t>
          </a:r>
          <a:r>
            <a:rPr lang="el-GR" sz="2000" dirty="0" err="1"/>
            <a:t>ες</a:t>
          </a:r>
          <a:r>
            <a:rPr lang="el-GR" sz="2000" dirty="0"/>
            <a:t> έμπειροι/</a:t>
          </a:r>
          <a:r>
            <a:rPr lang="el-GR" sz="2000" dirty="0" err="1"/>
            <a:t>ες</a:t>
          </a:r>
          <a:r>
            <a:rPr lang="el-GR" sz="2000" dirty="0"/>
            <a:t> εκπαιδευτικοί καθοδηγούν και υποστηρίζουν μια ομάδα νέων εκπαιδευτικών</a:t>
          </a:r>
        </a:p>
      </dgm:t>
    </dgm:pt>
    <dgm:pt modelId="{574548F0-E140-48C2-B9F7-4A1E0525DB65}" type="parTrans" cxnId="{804D72F5-6864-4D92-9DCE-7431113B981F}">
      <dgm:prSet/>
      <dgm:spPr/>
      <dgm:t>
        <a:bodyPr/>
        <a:lstStyle/>
        <a:p>
          <a:endParaRPr lang="el-GR" sz="2000"/>
        </a:p>
      </dgm:t>
    </dgm:pt>
    <dgm:pt modelId="{51C3606F-44F2-49B3-92CB-D734943E9DAC}" type="sibTrans" cxnId="{804D72F5-6864-4D92-9DCE-7431113B981F}">
      <dgm:prSet/>
      <dgm:spPr/>
      <dgm:t>
        <a:bodyPr/>
        <a:lstStyle/>
        <a:p>
          <a:endParaRPr lang="el-GR" sz="2000"/>
        </a:p>
      </dgm:t>
    </dgm:pt>
    <dgm:pt modelId="{15094F67-D370-4723-A8E3-09A2F0E4ACFD}">
      <dgm:prSet phldrT="[Κείμενο]" custT="1"/>
      <dgm:spPr/>
      <dgm:t>
        <a:bodyPr/>
        <a:lstStyle/>
        <a:p>
          <a:r>
            <a:rPr lang="el-GR" sz="2000" b="1" dirty="0"/>
            <a:t>Αντίστροφος </a:t>
          </a:r>
          <a:r>
            <a:rPr lang="el-GR" sz="2000" b="1" dirty="0" err="1"/>
            <a:t>μεντορισμός</a:t>
          </a:r>
          <a:r>
            <a:rPr lang="el-GR" sz="2000" b="1" dirty="0"/>
            <a:t>:</a:t>
          </a:r>
          <a:r>
            <a:rPr lang="el-GR" sz="2000" dirty="0"/>
            <a:t> Ένας/μια νέος/α ή λιγότερο έμπειρος/η επαγγελματίας καθοδηγεί και υποστηρίζει έναν/μια πιο έμπειρο/η επαγγελματία</a:t>
          </a:r>
        </a:p>
      </dgm:t>
    </dgm:pt>
    <dgm:pt modelId="{DD91BFF9-EB74-4B82-8B49-886DB40A3121}" type="parTrans" cxnId="{3BD01F46-6C0A-418F-BAA9-A52B6F79C280}">
      <dgm:prSet/>
      <dgm:spPr/>
      <dgm:t>
        <a:bodyPr/>
        <a:lstStyle/>
        <a:p>
          <a:endParaRPr lang="el-GR" sz="2000"/>
        </a:p>
      </dgm:t>
    </dgm:pt>
    <dgm:pt modelId="{7D0C0558-2BD3-4F12-BF68-981DD64450C1}" type="sibTrans" cxnId="{3BD01F46-6C0A-418F-BAA9-A52B6F79C280}">
      <dgm:prSet/>
      <dgm:spPr/>
      <dgm:t>
        <a:bodyPr/>
        <a:lstStyle/>
        <a:p>
          <a:endParaRPr lang="el-GR" sz="2000"/>
        </a:p>
      </dgm:t>
    </dgm:pt>
    <dgm:pt modelId="{E5E7966D-B65A-4560-84D3-805B237F7A96}">
      <dgm:prSet phldrT="[Κείμενο]" custT="1"/>
      <dgm:spPr/>
      <dgm:t>
        <a:bodyPr/>
        <a:lstStyle/>
        <a:p>
          <a:r>
            <a:rPr lang="el-GR" sz="2000" b="1" dirty="0" err="1"/>
            <a:t>Μεντορισμός</a:t>
          </a:r>
          <a:r>
            <a:rPr lang="el-GR" sz="2000" b="1" dirty="0"/>
            <a:t> μικρής διάρκειας:</a:t>
          </a:r>
          <a:r>
            <a:rPr lang="el-GR" sz="2000" dirty="0"/>
            <a:t> Μια πολύ σύντομη περίοδος </a:t>
          </a:r>
          <a:r>
            <a:rPr lang="el-GR" sz="2000" dirty="0" err="1"/>
            <a:t>μεντορισμού</a:t>
          </a:r>
          <a:r>
            <a:rPr lang="el-GR" sz="2000" dirty="0"/>
            <a:t>, με επίκεντρο ένα συγκεκριμένο θέμα, πρόβλημα ή πρόκληση</a:t>
          </a:r>
        </a:p>
      </dgm:t>
    </dgm:pt>
    <dgm:pt modelId="{28C63961-D933-4EDC-82DE-BA6A7DCFF237}" type="parTrans" cxnId="{01BB86B1-557E-4639-9450-15B531DD18CF}">
      <dgm:prSet/>
      <dgm:spPr/>
      <dgm:t>
        <a:bodyPr/>
        <a:lstStyle/>
        <a:p>
          <a:endParaRPr lang="el-GR" sz="2000"/>
        </a:p>
      </dgm:t>
    </dgm:pt>
    <dgm:pt modelId="{0C74211E-E7B5-45D3-87C1-2FDCE1B653B9}" type="sibTrans" cxnId="{01BB86B1-557E-4639-9450-15B531DD18CF}">
      <dgm:prSet/>
      <dgm:spPr/>
      <dgm:t>
        <a:bodyPr/>
        <a:lstStyle/>
        <a:p>
          <a:endParaRPr lang="el-GR" sz="2000"/>
        </a:p>
      </dgm:t>
    </dgm:pt>
    <dgm:pt modelId="{6E57C81E-37CA-4610-9504-2FEDB3C8AEE0}" type="pres">
      <dgm:prSet presAssocID="{3BFDB1B5-7411-4BF9-AC26-3496C1BF30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58FC7B4C-8F2E-4FE6-B7BE-3D5ADBE9E8F5}" type="pres">
      <dgm:prSet presAssocID="{99FFDEA9-59A0-46A8-A8B5-D2C5ED45D7B1}" presName="thickLine" presStyleLbl="alignNode1" presStyleIdx="0" presStyleCnt="6"/>
      <dgm:spPr/>
    </dgm:pt>
    <dgm:pt modelId="{659591CA-5CB9-4C34-B7F5-E90132C4C7C7}" type="pres">
      <dgm:prSet presAssocID="{99FFDEA9-59A0-46A8-A8B5-D2C5ED45D7B1}" presName="horz1" presStyleCnt="0"/>
      <dgm:spPr/>
    </dgm:pt>
    <dgm:pt modelId="{5C7C1252-B9F0-453D-A05A-D861E3BAFFF6}" type="pres">
      <dgm:prSet presAssocID="{99FFDEA9-59A0-46A8-A8B5-D2C5ED45D7B1}" presName="tx1" presStyleLbl="revTx" presStyleIdx="0" presStyleCnt="6" custScaleX="500000" custScaleY="91640" custLinFactNeighborY="855"/>
      <dgm:spPr/>
      <dgm:t>
        <a:bodyPr/>
        <a:lstStyle/>
        <a:p>
          <a:endParaRPr lang="el-GR"/>
        </a:p>
      </dgm:t>
    </dgm:pt>
    <dgm:pt modelId="{F40F1604-E391-4EA3-A7C7-3ABCFDC3D00E}" type="pres">
      <dgm:prSet presAssocID="{99FFDEA9-59A0-46A8-A8B5-D2C5ED45D7B1}" presName="vert1" presStyleCnt="0"/>
      <dgm:spPr/>
    </dgm:pt>
    <dgm:pt modelId="{54101CDD-A71B-444D-9C4B-9295EA53BB43}" type="pres">
      <dgm:prSet presAssocID="{82F20A00-2AAE-49C4-A0C1-43117722155F}" presName="thickLine" presStyleLbl="alignNode1" presStyleIdx="1" presStyleCnt="6"/>
      <dgm:spPr/>
    </dgm:pt>
    <dgm:pt modelId="{AD19BB68-7BC5-458A-AD9F-CA5083FD2F31}" type="pres">
      <dgm:prSet presAssocID="{82F20A00-2AAE-49C4-A0C1-43117722155F}" presName="horz1" presStyleCnt="0"/>
      <dgm:spPr/>
    </dgm:pt>
    <dgm:pt modelId="{EB317C98-ACAA-4B90-AC19-7CF7A48392B7}" type="pres">
      <dgm:prSet presAssocID="{82F20A00-2AAE-49C4-A0C1-43117722155F}" presName="tx1" presStyleLbl="revTx" presStyleIdx="1" presStyleCnt="6" custScaleX="500000" custScaleY="61760"/>
      <dgm:spPr/>
      <dgm:t>
        <a:bodyPr/>
        <a:lstStyle/>
        <a:p>
          <a:endParaRPr lang="el-GR"/>
        </a:p>
      </dgm:t>
    </dgm:pt>
    <dgm:pt modelId="{F3959471-E3A7-45F8-8590-6849D1568031}" type="pres">
      <dgm:prSet presAssocID="{82F20A00-2AAE-49C4-A0C1-43117722155F}" presName="vert1" presStyleCnt="0"/>
      <dgm:spPr/>
    </dgm:pt>
    <dgm:pt modelId="{7C32580E-0672-4F11-8796-EE8D8E12BAB6}" type="pres">
      <dgm:prSet presAssocID="{4761F33B-299A-4292-9567-808082E6AC7B}" presName="thickLine" presStyleLbl="alignNode1" presStyleIdx="2" presStyleCnt="6"/>
      <dgm:spPr/>
    </dgm:pt>
    <dgm:pt modelId="{E8E0800C-7A45-4336-8272-328140BB45DC}" type="pres">
      <dgm:prSet presAssocID="{4761F33B-299A-4292-9567-808082E6AC7B}" presName="horz1" presStyleCnt="0"/>
      <dgm:spPr/>
    </dgm:pt>
    <dgm:pt modelId="{8A056478-15F7-4240-B55B-667B4C150A63}" type="pres">
      <dgm:prSet presAssocID="{4761F33B-299A-4292-9567-808082E6AC7B}" presName="tx1" presStyleLbl="revTx" presStyleIdx="2" presStyleCnt="6" custScaleY="64492"/>
      <dgm:spPr/>
      <dgm:t>
        <a:bodyPr/>
        <a:lstStyle/>
        <a:p>
          <a:endParaRPr lang="el-GR"/>
        </a:p>
      </dgm:t>
    </dgm:pt>
    <dgm:pt modelId="{E0FC8F57-ED2F-4B23-80B3-A8B81E405280}" type="pres">
      <dgm:prSet presAssocID="{4761F33B-299A-4292-9567-808082E6AC7B}" presName="vert1" presStyleCnt="0"/>
      <dgm:spPr/>
    </dgm:pt>
    <dgm:pt modelId="{DE04CF42-2CD9-40DB-BC67-0900111F5BE8}" type="pres">
      <dgm:prSet presAssocID="{CA193153-6ED3-476C-8704-25BFE25F7AD0}" presName="thickLine" presStyleLbl="alignNode1" presStyleIdx="3" presStyleCnt="6"/>
      <dgm:spPr/>
    </dgm:pt>
    <dgm:pt modelId="{C6870AA4-F6B5-4537-B0BE-0F755650CC14}" type="pres">
      <dgm:prSet presAssocID="{CA193153-6ED3-476C-8704-25BFE25F7AD0}" presName="horz1" presStyleCnt="0"/>
      <dgm:spPr/>
    </dgm:pt>
    <dgm:pt modelId="{6F874E49-38D3-4461-B216-8EA5AB8D8B26}" type="pres">
      <dgm:prSet presAssocID="{CA193153-6ED3-476C-8704-25BFE25F7AD0}" presName="tx1" presStyleLbl="revTx" presStyleIdx="3" presStyleCnt="6" custScaleY="66153"/>
      <dgm:spPr/>
      <dgm:t>
        <a:bodyPr/>
        <a:lstStyle/>
        <a:p>
          <a:endParaRPr lang="el-GR"/>
        </a:p>
      </dgm:t>
    </dgm:pt>
    <dgm:pt modelId="{1B55268E-4B94-4EB6-96A6-C4C25F75019B}" type="pres">
      <dgm:prSet presAssocID="{CA193153-6ED3-476C-8704-25BFE25F7AD0}" presName="vert1" presStyleCnt="0"/>
      <dgm:spPr/>
    </dgm:pt>
    <dgm:pt modelId="{CF51A9CA-AE59-4B0D-A7C0-E8FDB3023709}" type="pres">
      <dgm:prSet presAssocID="{15094F67-D370-4723-A8E3-09A2F0E4ACFD}" presName="thickLine" presStyleLbl="alignNode1" presStyleIdx="4" presStyleCnt="6"/>
      <dgm:spPr/>
    </dgm:pt>
    <dgm:pt modelId="{6D184757-2634-47FF-B537-998064C93F13}" type="pres">
      <dgm:prSet presAssocID="{15094F67-D370-4723-A8E3-09A2F0E4ACFD}" presName="horz1" presStyleCnt="0"/>
      <dgm:spPr/>
    </dgm:pt>
    <dgm:pt modelId="{F6D73FF4-B6A1-47B8-BE44-4C2F831FDBC4}" type="pres">
      <dgm:prSet presAssocID="{15094F67-D370-4723-A8E3-09A2F0E4ACFD}" presName="tx1" presStyleLbl="revTx" presStyleIdx="4" presStyleCnt="6" custScaleY="58673"/>
      <dgm:spPr/>
      <dgm:t>
        <a:bodyPr/>
        <a:lstStyle/>
        <a:p>
          <a:endParaRPr lang="el-GR"/>
        </a:p>
      </dgm:t>
    </dgm:pt>
    <dgm:pt modelId="{50FA762D-D48B-487C-9D27-ECBC1EF1DE20}" type="pres">
      <dgm:prSet presAssocID="{15094F67-D370-4723-A8E3-09A2F0E4ACFD}" presName="vert1" presStyleCnt="0"/>
      <dgm:spPr/>
    </dgm:pt>
    <dgm:pt modelId="{8858BB26-6B7C-4E11-971B-53B8156854E2}" type="pres">
      <dgm:prSet presAssocID="{E5E7966D-B65A-4560-84D3-805B237F7A96}" presName="thickLine" presStyleLbl="alignNode1" presStyleIdx="5" presStyleCnt="6"/>
      <dgm:spPr/>
    </dgm:pt>
    <dgm:pt modelId="{66779931-C0FB-4D4A-9692-635E4E58FC05}" type="pres">
      <dgm:prSet presAssocID="{E5E7966D-B65A-4560-84D3-805B237F7A96}" presName="horz1" presStyleCnt="0"/>
      <dgm:spPr/>
    </dgm:pt>
    <dgm:pt modelId="{E4B0DEDF-FDCC-405C-9376-DEB8CF38DA0C}" type="pres">
      <dgm:prSet presAssocID="{E5E7966D-B65A-4560-84D3-805B237F7A96}" presName="tx1" presStyleLbl="revTx" presStyleIdx="5" presStyleCnt="6" custScaleY="59359"/>
      <dgm:spPr/>
      <dgm:t>
        <a:bodyPr/>
        <a:lstStyle/>
        <a:p>
          <a:endParaRPr lang="el-GR"/>
        </a:p>
      </dgm:t>
    </dgm:pt>
    <dgm:pt modelId="{7B96F059-5227-4D3B-B18F-94BA5C77D980}" type="pres">
      <dgm:prSet presAssocID="{E5E7966D-B65A-4560-84D3-805B237F7A96}" presName="vert1" presStyleCnt="0"/>
      <dgm:spPr/>
    </dgm:pt>
  </dgm:ptLst>
  <dgm:cxnLst>
    <dgm:cxn modelId="{13221E38-A7B7-4776-97F4-C12B29CBBCD1}" srcId="{3BFDB1B5-7411-4BF9-AC26-3496C1BF30F1}" destId="{4761F33B-299A-4292-9567-808082E6AC7B}" srcOrd="2" destOrd="0" parTransId="{A49D49D5-ADE5-4F59-A0C1-2E3B02A7500B}" sibTransId="{8817C917-DA67-4DE0-9DD2-EE6D9283CC3C}"/>
    <dgm:cxn modelId="{86E6F0B0-FBCF-4C8F-91C2-849A01702B63}" type="presOf" srcId="{82F20A00-2AAE-49C4-A0C1-43117722155F}" destId="{EB317C98-ACAA-4B90-AC19-7CF7A48392B7}" srcOrd="0" destOrd="0" presId="urn:microsoft.com/office/officeart/2008/layout/LinedList"/>
    <dgm:cxn modelId="{AAF07A6D-76D9-48E3-AC6E-0DFA5EAE5A21}" type="presOf" srcId="{E5E7966D-B65A-4560-84D3-805B237F7A96}" destId="{E4B0DEDF-FDCC-405C-9376-DEB8CF38DA0C}" srcOrd="0" destOrd="0" presId="urn:microsoft.com/office/officeart/2008/layout/LinedList"/>
    <dgm:cxn modelId="{293AD400-3DD6-479A-AD6B-6A73D9637DF9}" type="presOf" srcId="{4761F33B-299A-4292-9567-808082E6AC7B}" destId="{8A056478-15F7-4240-B55B-667B4C150A63}" srcOrd="0" destOrd="0" presId="urn:microsoft.com/office/officeart/2008/layout/LinedList"/>
    <dgm:cxn modelId="{9DB1CEAE-4007-4C7E-B7C6-08960D836FC4}" type="presOf" srcId="{3BFDB1B5-7411-4BF9-AC26-3496C1BF30F1}" destId="{6E57C81E-37CA-4610-9504-2FEDB3C8AEE0}" srcOrd="0" destOrd="0" presId="urn:microsoft.com/office/officeart/2008/layout/LinedList"/>
    <dgm:cxn modelId="{01BB86B1-557E-4639-9450-15B531DD18CF}" srcId="{3BFDB1B5-7411-4BF9-AC26-3496C1BF30F1}" destId="{E5E7966D-B65A-4560-84D3-805B237F7A96}" srcOrd="5" destOrd="0" parTransId="{28C63961-D933-4EDC-82DE-BA6A7DCFF237}" sibTransId="{0C74211E-E7B5-45D3-87C1-2FDCE1B653B9}"/>
    <dgm:cxn modelId="{804D72F5-6864-4D92-9DCE-7431113B981F}" srcId="{3BFDB1B5-7411-4BF9-AC26-3496C1BF30F1}" destId="{82F20A00-2AAE-49C4-A0C1-43117722155F}" srcOrd="1" destOrd="0" parTransId="{574548F0-E140-48C2-B9F7-4A1E0525DB65}" sibTransId="{51C3606F-44F2-49B3-92CB-D734943E9DAC}"/>
    <dgm:cxn modelId="{5555D7C0-7B51-460A-91DE-44080E3F35E3}" type="presOf" srcId="{CA193153-6ED3-476C-8704-25BFE25F7AD0}" destId="{6F874E49-38D3-4461-B216-8EA5AB8D8B26}" srcOrd="0" destOrd="0" presId="urn:microsoft.com/office/officeart/2008/layout/LinedList"/>
    <dgm:cxn modelId="{3BD01F46-6C0A-418F-BAA9-A52B6F79C280}" srcId="{3BFDB1B5-7411-4BF9-AC26-3496C1BF30F1}" destId="{15094F67-D370-4723-A8E3-09A2F0E4ACFD}" srcOrd="4" destOrd="0" parTransId="{DD91BFF9-EB74-4B82-8B49-886DB40A3121}" sibTransId="{7D0C0558-2BD3-4F12-BF68-981DD64450C1}"/>
    <dgm:cxn modelId="{7C014500-A806-4515-90A2-965783C3E8F7}" srcId="{3BFDB1B5-7411-4BF9-AC26-3496C1BF30F1}" destId="{CA193153-6ED3-476C-8704-25BFE25F7AD0}" srcOrd="3" destOrd="0" parTransId="{847EE4B7-EF2A-4EA2-B78A-6522E3C60B11}" sibTransId="{00E9EE7F-9CAF-4BD9-8ADB-65CD04CA671B}"/>
    <dgm:cxn modelId="{201F494C-9B33-4591-BF3F-EBE71BC3DEE7}" type="presOf" srcId="{15094F67-D370-4723-A8E3-09A2F0E4ACFD}" destId="{F6D73FF4-B6A1-47B8-BE44-4C2F831FDBC4}" srcOrd="0" destOrd="0" presId="urn:microsoft.com/office/officeart/2008/layout/LinedList"/>
    <dgm:cxn modelId="{496863BF-1151-4F08-8D06-6FA39EB97B04}" type="presOf" srcId="{99FFDEA9-59A0-46A8-A8B5-D2C5ED45D7B1}" destId="{5C7C1252-B9F0-453D-A05A-D861E3BAFFF6}" srcOrd="0" destOrd="0" presId="urn:microsoft.com/office/officeart/2008/layout/LinedList"/>
    <dgm:cxn modelId="{B997AC16-A58C-4C23-8924-AA23F09586BB}" srcId="{3BFDB1B5-7411-4BF9-AC26-3496C1BF30F1}" destId="{99FFDEA9-59A0-46A8-A8B5-D2C5ED45D7B1}" srcOrd="0" destOrd="0" parTransId="{735C7C12-E76B-4A0B-93D2-8272426180FB}" sibTransId="{A26D28ED-DD58-4667-BE02-6233398D0D34}"/>
    <dgm:cxn modelId="{1BB48088-ABB1-4911-A297-18E302047AA1}" type="presParOf" srcId="{6E57C81E-37CA-4610-9504-2FEDB3C8AEE0}" destId="{58FC7B4C-8F2E-4FE6-B7BE-3D5ADBE9E8F5}" srcOrd="0" destOrd="0" presId="urn:microsoft.com/office/officeart/2008/layout/LinedList"/>
    <dgm:cxn modelId="{75623683-9F22-488F-B720-416AB7E4E2DA}" type="presParOf" srcId="{6E57C81E-37CA-4610-9504-2FEDB3C8AEE0}" destId="{659591CA-5CB9-4C34-B7F5-E90132C4C7C7}" srcOrd="1" destOrd="0" presId="urn:microsoft.com/office/officeart/2008/layout/LinedList"/>
    <dgm:cxn modelId="{6AF7F44E-B266-449A-A623-2049DB7E18A3}" type="presParOf" srcId="{659591CA-5CB9-4C34-B7F5-E90132C4C7C7}" destId="{5C7C1252-B9F0-453D-A05A-D861E3BAFFF6}" srcOrd="0" destOrd="0" presId="urn:microsoft.com/office/officeart/2008/layout/LinedList"/>
    <dgm:cxn modelId="{4CE2161E-FC02-40F2-99CF-365772CD5229}" type="presParOf" srcId="{659591CA-5CB9-4C34-B7F5-E90132C4C7C7}" destId="{F40F1604-E391-4EA3-A7C7-3ABCFDC3D00E}" srcOrd="1" destOrd="0" presId="urn:microsoft.com/office/officeart/2008/layout/LinedList"/>
    <dgm:cxn modelId="{02C3164A-AE11-4160-B2CB-64FD72D02D14}" type="presParOf" srcId="{6E57C81E-37CA-4610-9504-2FEDB3C8AEE0}" destId="{54101CDD-A71B-444D-9C4B-9295EA53BB43}" srcOrd="2" destOrd="0" presId="urn:microsoft.com/office/officeart/2008/layout/LinedList"/>
    <dgm:cxn modelId="{CAC5CDB0-E986-4572-ABA9-309B759502DD}" type="presParOf" srcId="{6E57C81E-37CA-4610-9504-2FEDB3C8AEE0}" destId="{AD19BB68-7BC5-458A-AD9F-CA5083FD2F31}" srcOrd="3" destOrd="0" presId="urn:microsoft.com/office/officeart/2008/layout/LinedList"/>
    <dgm:cxn modelId="{7BC08EF7-3F65-4A0C-9930-0273BAB3765F}" type="presParOf" srcId="{AD19BB68-7BC5-458A-AD9F-CA5083FD2F31}" destId="{EB317C98-ACAA-4B90-AC19-7CF7A48392B7}" srcOrd="0" destOrd="0" presId="urn:microsoft.com/office/officeart/2008/layout/LinedList"/>
    <dgm:cxn modelId="{4D146218-0A22-4FC2-91B1-C5975218CA7E}" type="presParOf" srcId="{AD19BB68-7BC5-458A-AD9F-CA5083FD2F31}" destId="{F3959471-E3A7-45F8-8590-6849D1568031}" srcOrd="1" destOrd="0" presId="urn:microsoft.com/office/officeart/2008/layout/LinedList"/>
    <dgm:cxn modelId="{0E877CCF-4234-450A-AC3F-7B8799AD036B}" type="presParOf" srcId="{6E57C81E-37CA-4610-9504-2FEDB3C8AEE0}" destId="{7C32580E-0672-4F11-8796-EE8D8E12BAB6}" srcOrd="4" destOrd="0" presId="urn:microsoft.com/office/officeart/2008/layout/LinedList"/>
    <dgm:cxn modelId="{1161636C-8E1F-4E8D-9E3C-5960A93083AB}" type="presParOf" srcId="{6E57C81E-37CA-4610-9504-2FEDB3C8AEE0}" destId="{E8E0800C-7A45-4336-8272-328140BB45DC}" srcOrd="5" destOrd="0" presId="urn:microsoft.com/office/officeart/2008/layout/LinedList"/>
    <dgm:cxn modelId="{04D4102F-BA33-42F4-B45C-CC8E74DDF0A7}" type="presParOf" srcId="{E8E0800C-7A45-4336-8272-328140BB45DC}" destId="{8A056478-15F7-4240-B55B-667B4C150A63}" srcOrd="0" destOrd="0" presId="urn:microsoft.com/office/officeart/2008/layout/LinedList"/>
    <dgm:cxn modelId="{306741F1-082C-463F-A5F1-A5B9C4D3522C}" type="presParOf" srcId="{E8E0800C-7A45-4336-8272-328140BB45DC}" destId="{E0FC8F57-ED2F-4B23-80B3-A8B81E405280}" srcOrd="1" destOrd="0" presId="urn:microsoft.com/office/officeart/2008/layout/LinedList"/>
    <dgm:cxn modelId="{8733A6AC-7883-4025-A564-E52378666F34}" type="presParOf" srcId="{6E57C81E-37CA-4610-9504-2FEDB3C8AEE0}" destId="{DE04CF42-2CD9-40DB-BC67-0900111F5BE8}" srcOrd="6" destOrd="0" presId="urn:microsoft.com/office/officeart/2008/layout/LinedList"/>
    <dgm:cxn modelId="{DE0C2279-C27F-4FC1-B05B-C641E02F8898}" type="presParOf" srcId="{6E57C81E-37CA-4610-9504-2FEDB3C8AEE0}" destId="{C6870AA4-F6B5-4537-B0BE-0F755650CC14}" srcOrd="7" destOrd="0" presId="urn:microsoft.com/office/officeart/2008/layout/LinedList"/>
    <dgm:cxn modelId="{048D2CC9-7133-46CA-9CD1-68F72C4FEFF8}" type="presParOf" srcId="{C6870AA4-F6B5-4537-B0BE-0F755650CC14}" destId="{6F874E49-38D3-4461-B216-8EA5AB8D8B26}" srcOrd="0" destOrd="0" presId="urn:microsoft.com/office/officeart/2008/layout/LinedList"/>
    <dgm:cxn modelId="{1205256E-800F-47C4-AC8E-06C3AAA6494F}" type="presParOf" srcId="{C6870AA4-F6B5-4537-B0BE-0F755650CC14}" destId="{1B55268E-4B94-4EB6-96A6-C4C25F75019B}" srcOrd="1" destOrd="0" presId="urn:microsoft.com/office/officeart/2008/layout/LinedList"/>
    <dgm:cxn modelId="{EB22914C-E06E-4EBA-941F-1B36CFDB81FB}" type="presParOf" srcId="{6E57C81E-37CA-4610-9504-2FEDB3C8AEE0}" destId="{CF51A9CA-AE59-4B0D-A7C0-E8FDB3023709}" srcOrd="8" destOrd="0" presId="urn:microsoft.com/office/officeart/2008/layout/LinedList"/>
    <dgm:cxn modelId="{8CDEDD1B-A1FC-42AC-9343-7100AABCFA7D}" type="presParOf" srcId="{6E57C81E-37CA-4610-9504-2FEDB3C8AEE0}" destId="{6D184757-2634-47FF-B537-998064C93F13}" srcOrd="9" destOrd="0" presId="urn:microsoft.com/office/officeart/2008/layout/LinedList"/>
    <dgm:cxn modelId="{D13B7BDE-5617-4EA9-B6A0-26FCAD3EDE94}" type="presParOf" srcId="{6D184757-2634-47FF-B537-998064C93F13}" destId="{F6D73FF4-B6A1-47B8-BE44-4C2F831FDBC4}" srcOrd="0" destOrd="0" presId="urn:microsoft.com/office/officeart/2008/layout/LinedList"/>
    <dgm:cxn modelId="{D722F273-D19B-4DE6-9331-3DBEF9826DC8}" type="presParOf" srcId="{6D184757-2634-47FF-B537-998064C93F13}" destId="{50FA762D-D48B-487C-9D27-ECBC1EF1DE20}" srcOrd="1" destOrd="0" presId="urn:microsoft.com/office/officeart/2008/layout/LinedList"/>
    <dgm:cxn modelId="{F1C17AFF-80D9-4314-BD64-EB034D2AEC87}" type="presParOf" srcId="{6E57C81E-37CA-4610-9504-2FEDB3C8AEE0}" destId="{8858BB26-6B7C-4E11-971B-53B8156854E2}" srcOrd="10" destOrd="0" presId="urn:microsoft.com/office/officeart/2008/layout/LinedList"/>
    <dgm:cxn modelId="{2518F56F-40DF-49C6-95C3-E57F2230807E}" type="presParOf" srcId="{6E57C81E-37CA-4610-9504-2FEDB3C8AEE0}" destId="{66779931-C0FB-4D4A-9692-635E4E58FC05}" srcOrd="11" destOrd="0" presId="urn:microsoft.com/office/officeart/2008/layout/LinedList"/>
    <dgm:cxn modelId="{3F6045D5-5DDB-46EB-A17C-80E16EFF1744}" type="presParOf" srcId="{66779931-C0FB-4D4A-9692-635E4E58FC05}" destId="{E4B0DEDF-FDCC-405C-9376-DEB8CF38DA0C}" srcOrd="0" destOrd="0" presId="urn:microsoft.com/office/officeart/2008/layout/LinedList"/>
    <dgm:cxn modelId="{380BBF40-5773-4856-AED3-67D49C2967F2}" type="presParOf" srcId="{66779931-C0FB-4D4A-9692-635E4E58FC05}" destId="{7B96F059-5227-4D3B-B18F-94BA5C77D9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507C3-C7CD-4CED-BE1D-7FABFE7241DB}" type="doc">
      <dgm:prSet loTypeId="urn:microsoft.com/office/officeart/2005/8/layout/venn3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l-GR"/>
        </a:p>
      </dgm:t>
    </dgm:pt>
    <dgm:pt modelId="{E8700400-4808-4FA9-BC83-7F114849924C}">
      <dgm:prSet phldrT="[Κείμενο]" custT="1"/>
      <dgm:spPr/>
      <dgm:t>
        <a:bodyPr/>
        <a:lstStyle/>
        <a:p>
          <a:r>
            <a:rPr lang="el-GR" sz="1600" b="1" dirty="0"/>
            <a:t>ηγέτης/</a:t>
          </a:r>
          <a:r>
            <a:rPr lang="el-GR" sz="1600" b="1" dirty="0" err="1"/>
            <a:t>τιδα</a:t>
          </a:r>
          <a:endParaRPr lang="el-GR" sz="1600" b="1" dirty="0"/>
        </a:p>
      </dgm:t>
    </dgm:pt>
    <dgm:pt modelId="{F77AFC96-A00E-498E-8CD0-FC93EA29C7B6}" type="parTrans" cxnId="{361B8D8A-DF2D-43B1-9D6F-4DC8E7EBF16C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2BC0E104-66B2-4EB2-9209-DA4A1253DBC4}" type="sibTrans" cxnId="{361B8D8A-DF2D-43B1-9D6F-4DC8E7EBF16C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56D1D792-3D47-4AF8-9148-3E406C15E518}">
      <dgm:prSet phldrT="[Κείμενο]" custT="1"/>
      <dgm:spPr/>
      <dgm:t>
        <a:bodyPr/>
        <a:lstStyle/>
        <a:p>
          <a:r>
            <a:rPr lang="el-GR" sz="1600" b="1"/>
            <a:t>εκπαιδευτής/</a:t>
          </a:r>
        </a:p>
        <a:p>
          <a:r>
            <a:rPr lang="el-GR" sz="1600" b="1"/>
            <a:t>εκπαιδεύτρια</a:t>
          </a:r>
          <a:endParaRPr lang="el-GR" sz="1600" b="1" dirty="0"/>
        </a:p>
      </dgm:t>
    </dgm:pt>
    <dgm:pt modelId="{78A8FAA1-C47F-4DC6-AEF7-283DBF1A92D4}" type="parTrans" cxnId="{FE17921A-7686-4D1B-B924-C842F0F2D67D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132CB68-D507-4649-973B-B65076BA5B14}" type="sibTrans" cxnId="{FE17921A-7686-4D1B-B924-C842F0F2D67D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3E96CD9-DC8D-42C8-A1C0-02C3419B77C6}">
      <dgm:prSet phldrT="[Κείμενο]" custT="1"/>
      <dgm:spPr/>
      <dgm:t>
        <a:bodyPr/>
        <a:lstStyle/>
        <a:p>
          <a:r>
            <a:rPr lang="el-GR" sz="1600" b="1" dirty="0"/>
            <a:t>πρότυπο για τους/τις άλλους/</a:t>
          </a:r>
          <a:r>
            <a:rPr lang="el-GR" sz="1600" b="1" dirty="0" err="1"/>
            <a:t>ες</a:t>
          </a:r>
          <a:endParaRPr lang="el-GR" sz="1600" b="1" dirty="0"/>
        </a:p>
      </dgm:t>
    </dgm:pt>
    <dgm:pt modelId="{3728F79C-6CA0-45E1-AFD3-8C6BD7BBE36B}" type="parTrans" cxnId="{95492F32-2B94-4ABB-9FEB-94A177A2A24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C3C5718E-9864-4CA9-816A-FB8498335C82}" type="sibTrans" cxnId="{95492F32-2B94-4ABB-9FEB-94A177A2A24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6E4DFC67-2262-49BA-97AF-15123261158D}">
      <dgm:prSet phldrT="[Κείμενο]" custT="1"/>
      <dgm:spPr/>
      <dgm:t>
        <a:bodyPr/>
        <a:lstStyle/>
        <a:p>
          <a:r>
            <a:rPr lang="el-GR" sz="1600" b="1"/>
            <a:t>αυτός/ή που καλλιεργεί την επιθυμητή κουλτούρα</a:t>
          </a:r>
          <a:endParaRPr lang="el-GR" sz="1600" b="1" dirty="0"/>
        </a:p>
      </dgm:t>
    </dgm:pt>
    <dgm:pt modelId="{4BCDE775-D40C-4804-A0E4-7409E45C603D}" type="parTrans" cxnId="{0F361D21-0172-410F-9168-1C396286987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15629F6-74DB-49B5-97C8-F65A722DEA51}" type="sibTrans" cxnId="{0F361D21-0172-410F-9168-1C396286987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F39ECFA1-BB53-41C9-A0C0-0DCE0F4EC57D}">
      <dgm:prSet phldrT="[Κείμενο]" custT="1"/>
      <dgm:spPr/>
      <dgm:t>
        <a:bodyPr/>
        <a:lstStyle/>
        <a:p>
          <a:r>
            <a:rPr lang="el-GR" sz="1600" b="1" dirty="0"/>
            <a:t>σύμβουλος, υποστηρικτής/τής &amp; συνεργάτης/</a:t>
          </a:r>
          <a:r>
            <a:rPr lang="el-GR" sz="1600" b="1" dirty="0" err="1"/>
            <a:t>τιδα</a:t>
          </a:r>
          <a:endParaRPr lang="el-GR" sz="1600" b="1" dirty="0"/>
        </a:p>
      </dgm:t>
    </dgm:pt>
    <dgm:pt modelId="{AB3CD8F1-A602-42D2-8C8A-D6EEA17B5B2E}" type="parTrans" cxnId="{4ADA737A-D144-4218-8806-FD4B31CC4F08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7467E77-354F-4B1A-828E-F1AA3AA65D50}" type="sibTrans" cxnId="{4ADA737A-D144-4218-8806-FD4B31CC4F08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C5E86004-299C-4B40-ACA5-D1D9929B0C01}" type="pres">
      <dgm:prSet presAssocID="{5E9507C3-C7CD-4CED-BE1D-7FABFE7241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9D3BCB3-51F3-4813-99C9-5FC74439417F}" type="pres">
      <dgm:prSet presAssocID="{E8700400-4808-4FA9-BC83-7F114849924C}" presName="Name5" presStyleLbl="vennNode1" presStyleIdx="0" presStyleCnt="5" custScaleY="60246" custLinFactNeighborX="-25104" custLinFactNeighborY="-9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96D120-02AC-4D2E-A6DF-1B43E6527254}" type="pres">
      <dgm:prSet presAssocID="{2BC0E104-66B2-4EB2-9209-DA4A1253DBC4}" presName="space" presStyleCnt="0"/>
      <dgm:spPr/>
    </dgm:pt>
    <dgm:pt modelId="{C49496AB-7305-46C7-810E-4F5B37C6F631}" type="pres">
      <dgm:prSet presAssocID="{56D1D792-3D47-4AF8-9148-3E406C15E518}" presName="Name5" presStyleLbl="vennNode1" presStyleIdx="1" presStyleCnt="5" custScaleY="60246" custLinFactNeighborX="-43932" custLinFactNeighborY="-1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E9A3BC-DCCB-4BBC-A219-FF02FB0FC9EC}" type="pres">
      <dgm:prSet presAssocID="{7132CB68-D507-4649-973B-B65076BA5B14}" presName="space" presStyleCnt="0"/>
      <dgm:spPr/>
    </dgm:pt>
    <dgm:pt modelId="{9417B062-BC66-4ED8-A7C5-9E17F2C48544}" type="pres">
      <dgm:prSet presAssocID="{73E96CD9-DC8D-42C8-A1C0-02C3419B77C6}" presName="Name5" presStyleLbl="vennNode1" presStyleIdx="2" presStyleCnt="5" custScaleY="60246" custLinFactNeighborX="-53853" custLinFactNeighborY="-11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AF0007-8EA7-48C8-9141-E1CF54A6B6E2}" type="pres">
      <dgm:prSet presAssocID="{C3C5718E-9864-4CA9-816A-FB8498335C82}" presName="space" presStyleCnt="0"/>
      <dgm:spPr/>
    </dgm:pt>
    <dgm:pt modelId="{A1935D4A-1864-48D1-862E-49EE0D838579}" type="pres">
      <dgm:prSet presAssocID="{6E4DFC67-2262-49BA-97AF-15123261158D}" presName="Name5" presStyleLbl="vennNode1" presStyleIdx="3" presStyleCnt="5" custScaleY="60246" custLinFactNeighborX="-50890" custLinFactNeighborY="-1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0BD513-0CE0-4BD7-93C8-DCAF85C53A28}" type="pres">
      <dgm:prSet presAssocID="{715629F6-74DB-49B5-97C8-F65A722DEA51}" presName="space" presStyleCnt="0"/>
      <dgm:spPr/>
    </dgm:pt>
    <dgm:pt modelId="{A59E3E8C-D8D6-488C-8045-665BCA97994B}" type="pres">
      <dgm:prSet presAssocID="{F39ECFA1-BB53-41C9-A0C0-0DCE0F4EC57D}" presName="Name5" presStyleLbl="vennNode1" presStyleIdx="4" presStyleCnt="5" custScaleY="60246" custLinFactNeighborX="-57322" custLinFactNeighborY="-1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D3AB85-D6AC-45E2-871D-67E458BA1D52}" type="presOf" srcId="{5E9507C3-C7CD-4CED-BE1D-7FABFE7241DB}" destId="{C5E86004-299C-4B40-ACA5-D1D9929B0C01}" srcOrd="0" destOrd="0" presId="urn:microsoft.com/office/officeart/2005/8/layout/venn3"/>
    <dgm:cxn modelId="{FE17921A-7686-4D1B-B924-C842F0F2D67D}" srcId="{5E9507C3-C7CD-4CED-BE1D-7FABFE7241DB}" destId="{56D1D792-3D47-4AF8-9148-3E406C15E518}" srcOrd="1" destOrd="0" parTransId="{78A8FAA1-C47F-4DC6-AEF7-283DBF1A92D4}" sibTransId="{7132CB68-D507-4649-973B-B65076BA5B14}"/>
    <dgm:cxn modelId="{361B8D8A-DF2D-43B1-9D6F-4DC8E7EBF16C}" srcId="{5E9507C3-C7CD-4CED-BE1D-7FABFE7241DB}" destId="{E8700400-4808-4FA9-BC83-7F114849924C}" srcOrd="0" destOrd="0" parTransId="{F77AFC96-A00E-498E-8CD0-FC93EA29C7B6}" sibTransId="{2BC0E104-66B2-4EB2-9209-DA4A1253DBC4}"/>
    <dgm:cxn modelId="{828FFDE2-A616-4C2C-A3A5-28C8AC461829}" type="presOf" srcId="{F39ECFA1-BB53-41C9-A0C0-0DCE0F4EC57D}" destId="{A59E3E8C-D8D6-488C-8045-665BCA97994B}" srcOrd="0" destOrd="0" presId="urn:microsoft.com/office/officeart/2005/8/layout/venn3"/>
    <dgm:cxn modelId="{4ADA737A-D144-4218-8806-FD4B31CC4F08}" srcId="{5E9507C3-C7CD-4CED-BE1D-7FABFE7241DB}" destId="{F39ECFA1-BB53-41C9-A0C0-0DCE0F4EC57D}" srcOrd="4" destOrd="0" parTransId="{AB3CD8F1-A602-42D2-8C8A-D6EEA17B5B2E}" sibTransId="{77467E77-354F-4B1A-828E-F1AA3AA65D50}"/>
    <dgm:cxn modelId="{ED376CC8-4088-4EA5-927A-CB3E35233550}" type="presOf" srcId="{6E4DFC67-2262-49BA-97AF-15123261158D}" destId="{A1935D4A-1864-48D1-862E-49EE0D838579}" srcOrd="0" destOrd="0" presId="urn:microsoft.com/office/officeart/2005/8/layout/venn3"/>
    <dgm:cxn modelId="{95492F32-2B94-4ABB-9FEB-94A177A2A24B}" srcId="{5E9507C3-C7CD-4CED-BE1D-7FABFE7241DB}" destId="{73E96CD9-DC8D-42C8-A1C0-02C3419B77C6}" srcOrd="2" destOrd="0" parTransId="{3728F79C-6CA0-45E1-AFD3-8C6BD7BBE36B}" sibTransId="{C3C5718E-9864-4CA9-816A-FB8498335C82}"/>
    <dgm:cxn modelId="{809911AB-95A5-41C3-AE72-33F2CCD5D5CA}" type="presOf" srcId="{56D1D792-3D47-4AF8-9148-3E406C15E518}" destId="{C49496AB-7305-46C7-810E-4F5B37C6F631}" srcOrd="0" destOrd="0" presId="urn:microsoft.com/office/officeart/2005/8/layout/venn3"/>
    <dgm:cxn modelId="{28FAD648-5390-41AF-B6DD-29561CAF3FA3}" type="presOf" srcId="{73E96CD9-DC8D-42C8-A1C0-02C3419B77C6}" destId="{9417B062-BC66-4ED8-A7C5-9E17F2C48544}" srcOrd="0" destOrd="0" presId="urn:microsoft.com/office/officeart/2005/8/layout/venn3"/>
    <dgm:cxn modelId="{0999ADB4-0FB0-42AA-AB1E-E39C246FB060}" type="presOf" srcId="{E8700400-4808-4FA9-BC83-7F114849924C}" destId="{C9D3BCB3-51F3-4813-99C9-5FC74439417F}" srcOrd="0" destOrd="0" presId="urn:microsoft.com/office/officeart/2005/8/layout/venn3"/>
    <dgm:cxn modelId="{0F361D21-0172-410F-9168-1C396286987B}" srcId="{5E9507C3-C7CD-4CED-BE1D-7FABFE7241DB}" destId="{6E4DFC67-2262-49BA-97AF-15123261158D}" srcOrd="3" destOrd="0" parTransId="{4BCDE775-D40C-4804-A0E4-7409E45C603D}" sibTransId="{715629F6-74DB-49B5-97C8-F65A722DEA51}"/>
    <dgm:cxn modelId="{47510013-6E0D-4174-8339-F254212B4DB8}" type="presParOf" srcId="{C5E86004-299C-4B40-ACA5-D1D9929B0C01}" destId="{C9D3BCB3-51F3-4813-99C9-5FC74439417F}" srcOrd="0" destOrd="0" presId="urn:microsoft.com/office/officeart/2005/8/layout/venn3"/>
    <dgm:cxn modelId="{8EDE042F-799E-458E-9EFA-DC8DEBD9B4D6}" type="presParOf" srcId="{C5E86004-299C-4B40-ACA5-D1D9929B0C01}" destId="{0296D120-02AC-4D2E-A6DF-1B43E6527254}" srcOrd="1" destOrd="0" presId="urn:microsoft.com/office/officeart/2005/8/layout/venn3"/>
    <dgm:cxn modelId="{E3A428C5-1279-4376-BE2C-E62A58449D14}" type="presParOf" srcId="{C5E86004-299C-4B40-ACA5-D1D9929B0C01}" destId="{C49496AB-7305-46C7-810E-4F5B37C6F631}" srcOrd="2" destOrd="0" presId="urn:microsoft.com/office/officeart/2005/8/layout/venn3"/>
    <dgm:cxn modelId="{932A2355-40C4-4A72-B154-B72114B8CA84}" type="presParOf" srcId="{C5E86004-299C-4B40-ACA5-D1D9929B0C01}" destId="{5FE9A3BC-DCCB-4BBC-A219-FF02FB0FC9EC}" srcOrd="3" destOrd="0" presId="urn:microsoft.com/office/officeart/2005/8/layout/venn3"/>
    <dgm:cxn modelId="{46DEB810-71DA-45B6-BB64-2B52EF6A8015}" type="presParOf" srcId="{C5E86004-299C-4B40-ACA5-D1D9929B0C01}" destId="{9417B062-BC66-4ED8-A7C5-9E17F2C48544}" srcOrd="4" destOrd="0" presId="urn:microsoft.com/office/officeart/2005/8/layout/venn3"/>
    <dgm:cxn modelId="{E21E4187-0833-4D6B-87B5-54CD658C4375}" type="presParOf" srcId="{C5E86004-299C-4B40-ACA5-D1D9929B0C01}" destId="{9CAF0007-8EA7-48C8-9141-E1CF54A6B6E2}" srcOrd="5" destOrd="0" presId="urn:microsoft.com/office/officeart/2005/8/layout/venn3"/>
    <dgm:cxn modelId="{E3001748-ECFC-4EDC-B324-8819BB8012DE}" type="presParOf" srcId="{C5E86004-299C-4B40-ACA5-D1D9929B0C01}" destId="{A1935D4A-1864-48D1-862E-49EE0D838579}" srcOrd="6" destOrd="0" presId="urn:microsoft.com/office/officeart/2005/8/layout/venn3"/>
    <dgm:cxn modelId="{A09D2946-DB34-4A69-AB51-EB9DE5C7020E}" type="presParOf" srcId="{C5E86004-299C-4B40-ACA5-D1D9929B0C01}" destId="{4F0BD513-0CE0-4BD7-93C8-DCAF85C53A28}" srcOrd="7" destOrd="0" presId="urn:microsoft.com/office/officeart/2005/8/layout/venn3"/>
    <dgm:cxn modelId="{99CAA7CE-39A2-4334-A0BF-15AF25BA2FA8}" type="presParOf" srcId="{C5E86004-299C-4B40-ACA5-D1D9929B0C01}" destId="{A59E3E8C-D8D6-488C-8045-665BCA97994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720332-53D3-466B-9313-92A0C5CF03DA}" type="doc">
      <dgm:prSet loTypeId="urn:microsoft.com/office/officeart/2005/8/layout/radial3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6F58F88B-A25D-44F8-A0A4-7E8144A8E03A}">
      <dgm:prSet phldrT="[Κείμενο]"/>
      <dgm:spPr>
        <a:solidFill>
          <a:schemeClr val="accent5">
            <a:lumMod val="75000"/>
            <a:alpha val="5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l-GR" b="1" dirty="0">
              <a:solidFill>
                <a:schemeClr val="tx1"/>
              </a:solidFill>
            </a:rPr>
            <a:t>ΩΦΕΛΟΥΜΕΝΟΙ από τη </a:t>
          </a:r>
          <a:r>
            <a:rPr lang="el-GR" b="1" dirty="0" err="1">
              <a:solidFill>
                <a:schemeClr val="tx1"/>
              </a:solidFill>
            </a:rPr>
            <a:t>μεντορική</a:t>
          </a:r>
          <a:r>
            <a:rPr lang="el-GR" b="1" dirty="0">
              <a:solidFill>
                <a:schemeClr val="tx1"/>
              </a:solidFill>
            </a:rPr>
            <a:t> διαδικασία</a:t>
          </a:r>
        </a:p>
      </dgm:t>
    </dgm:pt>
    <dgm:pt modelId="{695D4EA1-9900-40CD-B93C-860B20906595}" type="parTrans" cxnId="{611F6236-77D2-49FE-88E6-EDBECC92931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47E9214C-43C9-4622-81C9-6B938F947DD0}" type="sibTrans" cxnId="{611F6236-77D2-49FE-88E6-EDBECC92931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0DD208E7-9CCB-47D2-B40C-68F2FFA4EB1D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Νεοεισερχόμενοι εκπαιδευτικοί </a:t>
          </a:r>
          <a:endParaRPr lang="el-GR" sz="1600" b="1" dirty="0">
            <a:solidFill>
              <a:schemeClr val="tx1"/>
            </a:solidFill>
          </a:endParaRPr>
        </a:p>
      </dgm:t>
    </dgm:pt>
    <dgm:pt modelId="{C231BC2E-A93C-476D-8F05-7FB2B5C5FDDA}" type="parTrans" cxnId="{E2EAC09E-AF3C-422B-9001-238467F8FB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7829E846-0AF3-426E-970F-96A986D5EA1C}" type="sibTrans" cxnId="{E2EAC09E-AF3C-422B-9001-238467F8FB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084E71E3-8102-4565-93B8-1C4E9A70455B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εκπαιδευτικοί σε ρόλο μέντορα </a:t>
          </a:r>
          <a:endParaRPr lang="el-GR" sz="1600" b="1" dirty="0">
            <a:solidFill>
              <a:schemeClr val="tx1"/>
            </a:solidFill>
          </a:endParaRPr>
        </a:p>
      </dgm:t>
    </dgm:pt>
    <dgm:pt modelId="{FB4F3DCC-588F-4A88-BC64-C23017AAA62E}" type="parTrans" cxnId="{80702E44-69F7-49ED-AA5C-5841A124FEC8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420F7657-4916-4366-A183-D0A1BC018C17}" type="sibTrans" cxnId="{80702E44-69F7-49ED-AA5C-5841A124FEC8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E2C6E27A-36E1-4044-82A2-864F7997ED06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Σχολική μονάδα</a:t>
          </a:r>
          <a:endParaRPr lang="el-GR" sz="1600" b="1" dirty="0">
            <a:solidFill>
              <a:schemeClr val="tx1"/>
            </a:solidFill>
          </a:endParaRPr>
        </a:p>
      </dgm:t>
    </dgm:pt>
    <dgm:pt modelId="{95AC1AE7-8E09-4D44-BBC4-5429D836DD75}" type="parTrans" cxnId="{E931EDDD-2B09-407D-83E9-4C12C4A6B2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AFC1037-B63C-4D2A-9929-AF02811F5BAB}" type="sibTrans" cxnId="{E931EDDD-2B09-407D-83E9-4C12C4A6B2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DEB00A3F-7CF2-489F-9678-8BFEBA5C8077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Αξιοποίηση της εμπειρίας στην επιμόρφωσης των εκπαιδευτικών </a:t>
          </a:r>
          <a:endParaRPr lang="el-GR" sz="1600" b="1" dirty="0">
            <a:solidFill>
              <a:schemeClr val="tx1"/>
            </a:solidFill>
          </a:endParaRPr>
        </a:p>
      </dgm:t>
    </dgm:pt>
    <dgm:pt modelId="{73BFF752-78C3-46A0-B0F5-09AF7BC19109}" type="parTrans" cxnId="{DD95C44F-1C66-478D-B946-DA497210A953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EF7B7B95-84E1-4F11-A5D9-6689FCD2119D}" type="sibTrans" cxnId="{DD95C44F-1C66-478D-B946-DA497210A953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F94C12E-8DF0-43B5-BB85-EA9B1A8CBA44}" type="pres">
      <dgm:prSet presAssocID="{19720332-53D3-466B-9313-92A0C5CF03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0ACFC71-E52F-45BF-9A05-3165EBA3B0C3}" type="pres">
      <dgm:prSet presAssocID="{19720332-53D3-466B-9313-92A0C5CF03DA}" presName="radial" presStyleCnt="0">
        <dgm:presLayoutVars>
          <dgm:animLvl val="ctr"/>
        </dgm:presLayoutVars>
      </dgm:prSet>
      <dgm:spPr/>
    </dgm:pt>
    <dgm:pt modelId="{280D0D5A-36DC-46E2-B907-B0FA0ACBBA4F}" type="pres">
      <dgm:prSet presAssocID="{6F58F88B-A25D-44F8-A0A4-7E8144A8E03A}" presName="centerShape" presStyleLbl="vennNode1" presStyleIdx="0" presStyleCnt="5" custScaleY="88022"/>
      <dgm:spPr/>
      <dgm:t>
        <a:bodyPr/>
        <a:lstStyle/>
        <a:p>
          <a:endParaRPr lang="el-GR"/>
        </a:p>
      </dgm:t>
    </dgm:pt>
    <dgm:pt modelId="{DBDAA655-F84B-493D-834E-A89A45826713}" type="pres">
      <dgm:prSet presAssocID="{0DD208E7-9CCB-47D2-B40C-68F2FFA4EB1D}" presName="node" presStyleLbl="vennNode1" presStyleIdx="1" presStyleCnt="5" custScaleX="135519" custScaleY="92303" custRadScaleRad="93432" custRadScaleInc="-14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7607AA-A3F7-4557-804E-22D399281A8E}" type="pres">
      <dgm:prSet presAssocID="{084E71E3-8102-4565-93B8-1C4E9A70455B}" presName="node" presStyleLbl="vennNode1" presStyleIdx="2" presStyleCnt="5" custScaleX="135226" custScaleY="102159" custRadScaleRad="117302" custRadScaleInc="40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09D17A-45F8-4B95-85EE-0723629C7CDC}" type="pres">
      <dgm:prSet presAssocID="{E2C6E27A-36E1-4044-82A2-864F7997ED06}" presName="node" presStyleLbl="vennNode1" presStyleIdx="3" presStyleCnt="5" custScaleX="136699" custScaleY="85032" custRadScaleRad="94775" custRadScaleInc="-41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FCA5D7-18F6-4A2D-854D-D0124962103E}" type="pres">
      <dgm:prSet presAssocID="{DEB00A3F-7CF2-489F-9678-8BFEBA5C8077}" presName="node" presStyleLbl="vennNode1" presStyleIdx="4" presStyleCnt="5" custScaleX="145881" custScaleY="108311" custRadScaleRad="120929" custRadScaleInc="-81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0702E44-69F7-49ED-AA5C-5841A124FEC8}" srcId="{6F58F88B-A25D-44F8-A0A4-7E8144A8E03A}" destId="{084E71E3-8102-4565-93B8-1C4E9A70455B}" srcOrd="1" destOrd="0" parTransId="{FB4F3DCC-588F-4A88-BC64-C23017AAA62E}" sibTransId="{420F7657-4916-4366-A183-D0A1BC018C17}"/>
    <dgm:cxn modelId="{96DD017C-BF53-4DEE-ABD7-19B1A28CC1D6}" type="presOf" srcId="{19720332-53D3-466B-9313-92A0C5CF03DA}" destId="{2F94C12E-8DF0-43B5-BB85-EA9B1A8CBA44}" srcOrd="0" destOrd="0" presId="urn:microsoft.com/office/officeart/2005/8/layout/radial3"/>
    <dgm:cxn modelId="{611F6236-77D2-49FE-88E6-EDBECC929315}" srcId="{19720332-53D3-466B-9313-92A0C5CF03DA}" destId="{6F58F88B-A25D-44F8-A0A4-7E8144A8E03A}" srcOrd="0" destOrd="0" parTransId="{695D4EA1-9900-40CD-B93C-860B20906595}" sibTransId="{47E9214C-43C9-4622-81C9-6B938F947DD0}"/>
    <dgm:cxn modelId="{E931EDDD-2B09-407D-83E9-4C12C4A6B2F5}" srcId="{6F58F88B-A25D-44F8-A0A4-7E8144A8E03A}" destId="{E2C6E27A-36E1-4044-82A2-864F7997ED06}" srcOrd="2" destOrd="0" parTransId="{95AC1AE7-8E09-4D44-BBC4-5429D836DD75}" sibTransId="{2AFC1037-B63C-4D2A-9929-AF02811F5BAB}"/>
    <dgm:cxn modelId="{CD065911-AE42-48BE-8E47-02C1820C8402}" type="presOf" srcId="{E2C6E27A-36E1-4044-82A2-864F7997ED06}" destId="{3D09D17A-45F8-4B95-85EE-0723629C7CDC}" srcOrd="0" destOrd="0" presId="urn:microsoft.com/office/officeart/2005/8/layout/radial3"/>
    <dgm:cxn modelId="{5A9F43E0-B38B-49A5-A6E2-02B9A52CC0E5}" type="presOf" srcId="{0DD208E7-9CCB-47D2-B40C-68F2FFA4EB1D}" destId="{DBDAA655-F84B-493D-834E-A89A45826713}" srcOrd="0" destOrd="0" presId="urn:microsoft.com/office/officeart/2005/8/layout/radial3"/>
    <dgm:cxn modelId="{C7AC7468-E161-448F-9316-FBFC509CBA50}" type="presOf" srcId="{084E71E3-8102-4565-93B8-1C4E9A70455B}" destId="{607607AA-A3F7-4557-804E-22D399281A8E}" srcOrd="0" destOrd="0" presId="urn:microsoft.com/office/officeart/2005/8/layout/radial3"/>
    <dgm:cxn modelId="{A0A70C89-296F-4C61-B2D7-33ECF5B20177}" type="presOf" srcId="{6F58F88B-A25D-44F8-A0A4-7E8144A8E03A}" destId="{280D0D5A-36DC-46E2-B907-B0FA0ACBBA4F}" srcOrd="0" destOrd="0" presId="urn:microsoft.com/office/officeart/2005/8/layout/radial3"/>
    <dgm:cxn modelId="{DD95C44F-1C66-478D-B946-DA497210A953}" srcId="{6F58F88B-A25D-44F8-A0A4-7E8144A8E03A}" destId="{DEB00A3F-7CF2-489F-9678-8BFEBA5C8077}" srcOrd="3" destOrd="0" parTransId="{73BFF752-78C3-46A0-B0F5-09AF7BC19109}" sibTransId="{EF7B7B95-84E1-4F11-A5D9-6689FCD2119D}"/>
    <dgm:cxn modelId="{E2EAC09E-AF3C-422B-9001-238467F8FBF5}" srcId="{6F58F88B-A25D-44F8-A0A4-7E8144A8E03A}" destId="{0DD208E7-9CCB-47D2-B40C-68F2FFA4EB1D}" srcOrd="0" destOrd="0" parTransId="{C231BC2E-A93C-476D-8F05-7FB2B5C5FDDA}" sibTransId="{7829E846-0AF3-426E-970F-96A986D5EA1C}"/>
    <dgm:cxn modelId="{865DDF5F-4452-48DD-AC1B-6D050376B054}" type="presOf" srcId="{DEB00A3F-7CF2-489F-9678-8BFEBA5C8077}" destId="{B6FCA5D7-18F6-4A2D-854D-D0124962103E}" srcOrd="0" destOrd="0" presId="urn:microsoft.com/office/officeart/2005/8/layout/radial3"/>
    <dgm:cxn modelId="{7C2A51FF-8903-4D18-9FED-ECE9C5E2B169}" type="presParOf" srcId="{2F94C12E-8DF0-43B5-BB85-EA9B1A8CBA44}" destId="{90ACFC71-E52F-45BF-9A05-3165EBA3B0C3}" srcOrd="0" destOrd="0" presId="urn:microsoft.com/office/officeart/2005/8/layout/radial3"/>
    <dgm:cxn modelId="{700C7DD6-F735-47BE-868C-7B246B421966}" type="presParOf" srcId="{90ACFC71-E52F-45BF-9A05-3165EBA3B0C3}" destId="{280D0D5A-36DC-46E2-B907-B0FA0ACBBA4F}" srcOrd="0" destOrd="0" presId="urn:microsoft.com/office/officeart/2005/8/layout/radial3"/>
    <dgm:cxn modelId="{F2918632-0DED-4F9F-ABC3-59394B9043A3}" type="presParOf" srcId="{90ACFC71-E52F-45BF-9A05-3165EBA3B0C3}" destId="{DBDAA655-F84B-493D-834E-A89A45826713}" srcOrd="1" destOrd="0" presId="urn:microsoft.com/office/officeart/2005/8/layout/radial3"/>
    <dgm:cxn modelId="{E2694ED3-5814-484D-808B-2D48D6E96E26}" type="presParOf" srcId="{90ACFC71-E52F-45BF-9A05-3165EBA3B0C3}" destId="{607607AA-A3F7-4557-804E-22D399281A8E}" srcOrd="2" destOrd="0" presId="urn:microsoft.com/office/officeart/2005/8/layout/radial3"/>
    <dgm:cxn modelId="{D005AC40-F34E-49F7-B3A9-C96DCF4EAE35}" type="presParOf" srcId="{90ACFC71-E52F-45BF-9A05-3165EBA3B0C3}" destId="{3D09D17A-45F8-4B95-85EE-0723629C7CDC}" srcOrd="3" destOrd="0" presId="urn:microsoft.com/office/officeart/2005/8/layout/radial3"/>
    <dgm:cxn modelId="{16F58C91-0F66-40F5-9F5B-80A1F88D1A70}" type="presParOf" srcId="{90ACFC71-E52F-45BF-9A05-3165EBA3B0C3}" destId="{B6FCA5D7-18F6-4A2D-854D-D0124962103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AF7F94-5C1A-49FD-A221-A920184B825E}">
      <dsp:nvSpPr>
        <dsp:cNvPr id="0" name=""/>
        <dsp:cNvSpPr/>
      </dsp:nvSpPr>
      <dsp:spPr>
        <a:xfrm>
          <a:off x="1529062" y="2277"/>
          <a:ext cx="5254776" cy="47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 dirty="0">
            <a:solidFill>
              <a:schemeClr val="tx1"/>
            </a:solidFill>
          </a:endParaRPr>
        </a:p>
      </dsp:txBody>
      <dsp:txXfrm>
        <a:off x="1529062" y="2277"/>
        <a:ext cx="5254776" cy="477706"/>
      </dsp:txXfrm>
    </dsp:sp>
    <dsp:sp modelId="{D14C54B6-308D-4360-B70C-5A581A865EB5}">
      <dsp:nvSpPr>
        <dsp:cNvPr id="0" name=""/>
        <dsp:cNvSpPr/>
      </dsp:nvSpPr>
      <dsp:spPr>
        <a:xfrm>
          <a:off x="251040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B990D-DB27-48CC-BF3D-399873452E8E}">
      <dsp:nvSpPr>
        <dsp:cNvPr id="0" name=""/>
        <dsp:cNvSpPr/>
      </dsp:nvSpPr>
      <dsp:spPr>
        <a:xfrm>
          <a:off x="3248988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BF63E-E305-4F49-9146-78D1ABFA56E7}">
      <dsp:nvSpPr>
        <dsp:cNvPr id="0" name=""/>
        <dsp:cNvSpPr/>
      </dsp:nvSpPr>
      <dsp:spPr>
        <a:xfrm>
          <a:off x="398816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9977E-964A-4C64-8E75-BCD2F98DB452}">
      <dsp:nvSpPr>
        <dsp:cNvPr id="0" name=""/>
        <dsp:cNvSpPr/>
      </dsp:nvSpPr>
      <dsp:spPr>
        <a:xfrm>
          <a:off x="4726748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AC727-FA38-4604-A266-6591B993A457}">
      <dsp:nvSpPr>
        <dsp:cNvPr id="0" name=""/>
        <dsp:cNvSpPr/>
      </dsp:nvSpPr>
      <dsp:spPr>
        <a:xfrm>
          <a:off x="546592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70872-9DB7-4D58-9D94-24351092F0F9}">
      <dsp:nvSpPr>
        <dsp:cNvPr id="0" name=""/>
        <dsp:cNvSpPr/>
      </dsp:nvSpPr>
      <dsp:spPr>
        <a:xfrm>
          <a:off x="6204508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36F06-1B18-46A7-B0CC-731250597DF2}">
      <dsp:nvSpPr>
        <dsp:cNvPr id="0" name=""/>
        <dsp:cNvSpPr/>
      </dsp:nvSpPr>
      <dsp:spPr>
        <a:xfrm>
          <a:off x="694368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A364E-42F4-48AB-8586-309C5092C06E}">
      <dsp:nvSpPr>
        <dsp:cNvPr id="0" name=""/>
        <dsp:cNvSpPr/>
      </dsp:nvSpPr>
      <dsp:spPr>
        <a:xfrm>
          <a:off x="1529062" y="577294"/>
          <a:ext cx="7285765" cy="778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chemeClr val="tx1"/>
              </a:solidFill>
            </a:rPr>
            <a:t> Τυπικές ή άτυπες μορφές μεντορικής σχέσης</a:t>
          </a:r>
        </a:p>
      </dsp:txBody>
      <dsp:txXfrm>
        <a:off x="1529062" y="577294"/>
        <a:ext cx="7285765" cy="778485"/>
      </dsp:txXfrm>
    </dsp:sp>
    <dsp:sp modelId="{A71153A7-53F7-47AD-B6FD-A79072945D8B}">
      <dsp:nvSpPr>
        <dsp:cNvPr id="0" name=""/>
        <dsp:cNvSpPr/>
      </dsp:nvSpPr>
      <dsp:spPr>
        <a:xfrm>
          <a:off x="1529062" y="1503413"/>
          <a:ext cx="5254776" cy="47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>
            <a:solidFill>
              <a:schemeClr val="tx1"/>
            </a:solidFill>
          </a:endParaRPr>
        </a:p>
      </dsp:txBody>
      <dsp:txXfrm>
        <a:off x="1529062" y="1503413"/>
        <a:ext cx="5254776" cy="477706"/>
      </dsp:txXfrm>
    </dsp:sp>
    <dsp:sp modelId="{D3BA8551-0AA7-4BC0-94CB-4B2C3E689AC9}">
      <dsp:nvSpPr>
        <dsp:cNvPr id="0" name=""/>
        <dsp:cNvSpPr/>
      </dsp:nvSpPr>
      <dsp:spPr>
        <a:xfrm>
          <a:off x="251040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A5E0A-42B2-481F-AD92-115905340147}">
      <dsp:nvSpPr>
        <dsp:cNvPr id="0" name=""/>
        <dsp:cNvSpPr/>
      </dsp:nvSpPr>
      <dsp:spPr>
        <a:xfrm>
          <a:off x="3248988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C5D35-D4D7-454C-B94F-0EE93EBD70E6}">
      <dsp:nvSpPr>
        <dsp:cNvPr id="0" name=""/>
        <dsp:cNvSpPr/>
      </dsp:nvSpPr>
      <dsp:spPr>
        <a:xfrm>
          <a:off x="398816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AD80E-D832-422C-A553-3D3F84E165A8}">
      <dsp:nvSpPr>
        <dsp:cNvPr id="0" name=""/>
        <dsp:cNvSpPr/>
      </dsp:nvSpPr>
      <dsp:spPr>
        <a:xfrm>
          <a:off x="4726748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0694E-BE17-4EFC-BD8B-93C682355AD4}">
      <dsp:nvSpPr>
        <dsp:cNvPr id="0" name=""/>
        <dsp:cNvSpPr/>
      </dsp:nvSpPr>
      <dsp:spPr>
        <a:xfrm>
          <a:off x="546592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8CA8A-FEF0-4149-AF7B-C1BB781CF340}">
      <dsp:nvSpPr>
        <dsp:cNvPr id="0" name=""/>
        <dsp:cNvSpPr/>
      </dsp:nvSpPr>
      <dsp:spPr>
        <a:xfrm>
          <a:off x="6204508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F8CC4-33A8-4DE6-A9C8-07AA2A349DD9}">
      <dsp:nvSpPr>
        <dsp:cNvPr id="0" name=""/>
        <dsp:cNvSpPr/>
      </dsp:nvSpPr>
      <dsp:spPr>
        <a:xfrm>
          <a:off x="694368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CA8A5-3242-4FF4-A9CE-00E82676B865}">
      <dsp:nvSpPr>
        <dsp:cNvPr id="0" name=""/>
        <dsp:cNvSpPr/>
      </dsp:nvSpPr>
      <dsp:spPr>
        <a:xfrm>
          <a:off x="1529062" y="2078431"/>
          <a:ext cx="7285765" cy="778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chemeClr val="tx1"/>
              </a:solidFill>
            </a:rPr>
            <a:t> </a:t>
          </a:r>
          <a:r>
            <a:rPr lang="el-GR" sz="2400" b="1" kern="1200" dirty="0" err="1">
              <a:solidFill>
                <a:schemeClr val="tx1"/>
              </a:solidFill>
            </a:rPr>
            <a:t>Μεντορική</a:t>
          </a:r>
          <a:r>
            <a:rPr lang="el-GR" sz="2400" b="1" kern="1200" dirty="0">
              <a:solidFill>
                <a:schemeClr val="tx1"/>
              </a:solidFill>
            </a:rPr>
            <a:t> σχέση με εστίαση σε ένα μάθημα ή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chemeClr val="tx1"/>
              </a:solidFill>
            </a:rPr>
            <a:t> με  εστίαση στη γενική διδακτική μεθοδολογία </a:t>
          </a:r>
        </a:p>
      </dsp:txBody>
      <dsp:txXfrm>
        <a:off x="1529062" y="2078431"/>
        <a:ext cx="7285765" cy="778485"/>
      </dsp:txXfrm>
    </dsp:sp>
    <dsp:sp modelId="{6D990B2C-210E-46C8-BB71-6F241578B5EC}">
      <dsp:nvSpPr>
        <dsp:cNvPr id="0" name=""/>
        <dsp:cNvSpPr/>
      </dsp:nvSpPr>
      <dsp:spPr>
        <a:xfrm>
          <a:off x="1529062" y="3004550"/>
          <a:ext cx="5254776" cy="47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>
            <a:solidFill>
              <a:schemeClr val="tx1"/>
            </a:solidFill>
          </a:endParaRPr>
        </a:p>
      </dsp:txBody>
      <dsp:txXfrm>
        <a:off x="1529062" y="3004550"/>
        <a:ext cx="5254776" cy="477706"/>
      </dsp:txXfrm>
    </dsp:sp>
    <dsp:sp modelId="{0117163E-9C8A-456E-8DAB-C60395D56796}">
      <dsp:nvSpPr>
        <dsp:cNvPr id="0" name=""/>
        <dsp:cNvSpPr/>
      </dsp:nvSpPr>
      <dsp:spPr>
        <a:xfrm>
          <a:off x="251040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D23E-D4D0-4BB9-85E6-A7ECCBC1AE3D}">
      <dsp:nvSpPr>
        <dsp:cNvPr id="0" name=""/>
        <dsp:cNvSpPr/>
      </dsp:nvSpPr>
      <dsp:spPr>
        <a:xfrm>
          <a:off x="3248988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F9F7F-0B32-4284-9CF1-9CBCF67F3609}">
      <dsp:nvSpPr>
        <dsp:cNvPr id="0" name=""/>
        <dsp:cNvSpPr/>
      </dsp:nvSpPr>
      <dsp:spPr>
        <a:xfrm>
          <a:off x="398816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B3D47-585F-4D4F-B139-1417C7267E59}">
      <dsp:nvSpPr>
        <dsp:cNvPr id="0" name=""/>
        <dsp:cNvSpPr/>
      </dsp:nvSpPr>
      <dsp:spPr>
        <a:xfrm>
          <a:off x="4726748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83DD0-029F-4B04-A03B-089335267EA0}">
      <dsp:nvSpPr>
        <dsp:cNvPr id="0" name=""/>
        <dsp:cNvSpPr/>
      </dsp:nvSpPr>
      <dsp:spPr>
        <a:xfrm>
          <a:off x="546592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25F80-E07B-4AC2-AECF-CD1907920BA9}">
      <dsp:nvSpPr>
        <dsp:cNvPr id="0" name=""/>
        <dsp:cNvSpPr/>
      </dsp:nvSpPr>
      <dsp:spPr>
        <a:xfrm>
          <a:off x="6204508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2BAC3-5EE2-456C-B7CD-1A78D74761C3}">
      <dsp:nvSpPr>
        <dsp:cNvPr id="0" name=""/>
        <dsp:cNvSpPr/>
      </dsp:nvSpPr>
      <dsp:spPr>
        <a:xfrm>
          <a:off x="694368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CE582-CE07-4B5C-977F-7556A0D2D988}">
      <dsp:nvSpPr>
        <dsp:cNvPr id="0" name=""/>
        <dsp:cNvSpPr/>
      </dsp:nvSpPr>
      <dsp:spPr>
        <a:xfrm>
          <a:off x="1529062" y="3579567"/>
          <a:ext cx="7285765" cy="778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>
              <a:solidFill>
                <a:schemeClr val="tx1"/>
              </a:solidFill>
            </a:rPr>
            <a:t>E</a:t>
          </a:r>
          <a:r>
            <a:rPr lang="el-GR" sz="2400" b="1" kern="1200" dirty="0">
              <a:solidFill>
                <a:schemeClr val="tx1"/>
              </a:solidFill>
            </a:rPr>
            <a:t>-</a:t>
          </a:r>
          <a:r>
            <a:rPr lang="en-US" sz="2400" b="1" kern="1200" dirty="0">
              <a:solidFill>
                <a:schemeClr val="tx1"/>
              </a:solidFill>
            </a:rPr>
            <a:t>mentoring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1529062" y="3579567"/>
        <a:ext cx="7285765" cy="7784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FC7B4C-8F2E-4FE6-B7BE-3D5ADBE9E8F5}">
      <dsp:nvSpPr>
        <dsp:cNvPr id="0" name=""/>
        <dsp:cNvSpPr/>
      </dsp:nvSpPr>
      <dsp:spPr>
        <a:xfrm>
          <a:off x="0" y="1722"/>
          <a:ext cx="106864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C1252-B9F0-453D-A05A-D861E3BAFFF6}">
      <dsp:nvSpPr>
        <dsp:cNvPr id="0" name=""/>
        <dsp:cNvSpPr/>
      </dsp:nvSpPr>
      <dsp:spPr>
        <a:xfrm>
          <a:off x="0" y="12218"/>
          <a:ext cx="10683863" cy="112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kern="1200" dirty="0" err="1"/>
            <a:t>Μεντορισμός</a:t>
          </a:r>
          <a:r>
            <a:rPr lang="el-GR" sz="2000" b="1" i="1" kern="1200" dirty="0"/>
            <a:t> ένας προς έναν</a:t>
          </a:r>
          <a:r>
            <a:rPr lang="el-GR" sz="2000" kern="1200" dirty="0"/>
            <a:t>: συνήθως ένας/μια πιο έμπειρος εκπαιδευτικός αναλαμβάνει να γίνει μέντορας ενός λιγότερο έμπειρου/ης εκπαιδευτικού για να υποστηρίξει την ένταξή του/της δεύτερου/ης στο γενικότερο πλαίσιο του σχολείου, τις διαδικασίες και το επάγγελμα</a:t>
          </a:r>
        </a:p>
      </dsp:txBody>
      <dsp:txXfrm>
        <a:off x="0" y="12218"/>
        <a:ext cx="10683863" cy="1124983"/>
      </dsp:txXfrm>
    </dsp:sp>
    <dsp:sp modelId="{54101CDD-A71B-444D-9C4B-9295EA53BB43}">
      <dsp:nvSpPr>
        <dsp:cNvPr id="0" name=""/>
        <dsp:cNvSpPr/>
      </dsp:nvSpPr>
      <dsp:spPr>
        <a:xfrm>
          <a:off x="0" y="1126706"/>
          <a:ext cx="1068647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17C98-ACAA-4B90-AC19-7CF7A48392B7}">
      <dsp:nvSpPr>
        <dsp:cNvPr id="0" name=""/>
        <dsp:cNvSpPr/>
      </dsp:nvSpPr>
      <dsp:spPr>
        <a:xfrm>
          <a:off x="0" y="1126706"/>
          <a:ext cx="10683863" cy="75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/>
            <a:t>Ομαδικός </a:t>
          </a:r>
          <a:r>
            <a:rPr lang="el-GR" sz="2000" b="1" kern="1200" dirty="0" err="1"/>
            <a:t>μεντορισμός</a:t>
          </a:r>
          <a:r>
            <a:rPr lang="el-GR" sz="2000" b="1" kern="1200" dirty="0"/>
            <a:t>:</a:t>
          </a:r>
          <a:r>
            <a:rPr lang="el-GR" sz="2000" kern="1200" dirty="0"/>
            <a:t> Ένας/μια ή περισσότεροι/</a:t>
          </a:r>
          <a:r>
            <a:rPr lang="el-GR" sz="2000" kern="1200" dirty="0" err="1"/>
            <a:t>ες</a:t>
          </a:r>
          <a:r>
            <a:rPr lang="el-GR" sz="2000" kern="1200" dirty="0"/>
            <a:t> έμπειροι/</a:t>
          </a:r>
          <a:r>
            <a:rPr lang="el-GR" sz="2000" kern="1200" dirty="0" err="1"/>
            <a:t>ες</a:t>
          </a:r>
          <a:r>
            <a:rPr lang="el-GR" sz="2000" kern="1200" dirty="0"/>
            <a:t> εκπαιδευτικοί καθοδηγούν και υποστηρίζουν μια ομάδα νέων εκπαιδευτικών</a:t>
          </a:r>
        </a:p>
      </dsp:txBody>
      <dsp:txXfrm>
        <a:off x="0" y="1126706"/>
        <a:ext cx="10683863" cy="758173"/>
      </dsp:txXfrm>
    </dsp:sp>
    <dsp:sp modelId="{7C32580E-0672-4F11-8796-EE8D8E12BAB6}">
      <dsp:nvSpPr>
        <dsp:cNvPr id="0" name=""/>
        <dsp:cNvSpPr/>
      </dsp:nvSpPr>
      <dsp:spPr>
        <a:xfrm>
          <a:off x="0" y="1884879"/>
          <a:ext cx="1068647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56478-15F7-4240-B55B-667B4C150A63}">
      <dsp:nvSpPr>
        <dsp:cNvPr id="0" name=""/>
        <dsp:cNvSpPr/>
      </dsp:nvSpPr>
      <dsp:spPr>
        <a:xfrm>
          <a:off x="0" y="1884879"/>
          <a:ext cx="10686473" cy="79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err="1"/>
            <a:t>Μεντορισμός</a:t>
          </a:r>
          <a:r>
            <a:rPr lang="el-GR" sz="2000" b="1" kern="1200" dirty="0"/>
            <a:t> μεταξύ </a:t>
          </a:r>
          <a:r>
            <a:rPr lang="el-GR" sz="2000" b="1" kern="1200" dirty="0" err="1"/>
            <a:t>ομοτίμων</a:t>
          </a:r>
          <a:r>
            <a:rPr lang="el-GR" sz="2000" b="1" kern="1200" dirty="0"/>
            <a:t>:</a:t>
          </a:r>
          <a:r>
            <a:rPr lang="el-GR" sz="2000" kern="1200" dirty="0"/>
            <a:t> </a:t>
          </a:r>
          <a:r>
            <a:rPr lang="el-GR" sz="2000" kern="1200" dirty="0" err="1"/>
            <a:t>Μεντορισμός</a:t>
          </a:r>
          <a:r>
            <a:rPr lang="el-GR" sz="2000" kern="1200" dirty="0"/>
            <a:t> μεταξύ ατόμων με παρόμοια προσόντα ή/και εμπειρία σε προσωπικό ή επαγγελματικό πλαίσιο</a:t>
          </a:r>
        </a:p>
      </dsp:txBody>
      <dsp:txXfrm>
        <a:off x="0" y="1884879"/>
        <a:ext cx="10686473" cy="791711"/>
      </dsp:txXfrm>
    </dsp:sp>
    <dsp:sp modelId="{DE04CF42-2CD9-40DB-BC67-0900111F5BE8}">
      <dsp:nvSpPr>
        <dsp:cNvPr id="0" name=""/>
        <dsp:cNvSpPr/>
      </dsp:nvSpPr>
      <dsp:spPr>
        <a:xfrm>
          <a:off x="0" y="2676591"/>
          <a:ext cx="1068647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74E49-38D3-4461-B216-8EA5AB8D8B26}">
      <dsp:nvSpPr>
        <dsp:cNvPr id="0" name=""/>
        <dsp:cNvSpPr/>
      </dsp:nvSpPr>
      <dsp:spPr>
        <a:xfrm>
          <a:off x="0" y="2676591"/>
          <a:ext cx="10686473" cy="81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err="1"/>
            <a:t>Μεντορισμός</a:t>
          </a:r>
          <a:r>
            <a:rPr lang="el-GR" sz="2000" b="1" kern="1200" dirty="0"/>
            <a:t> εξ αποστάσεως ή διαδικτυακός:</a:t>
          </a:r>
          <a:r>
            <a:rPr lang="el-GR" sz="2000" kern="1200" dirty="0"/>
            <a:t> Δημιουργία και διατήρηση μιας σχέσης καθοδήγησης μέσω διαδικτύου με τη χρήση της ψηφιακής τεχνολογίας και αντίστοιχων προγραμμάτων</a:t>
          </a:r>
        </a:p>
      </dsp:txBody>
      <dsp:txXfrm>
        <a:off x="0" y="2676591"/>
        <a:ext cx="10686473" cy="812102"/>
      </dsp:txXfrm>
    </dsp:sp>
    <dsp:sp modelId="{CF51A9CA-AE59-4B0D-A7C0-E8FDB3023709}">
      <dsp:nvSpPr>
        <dsp:cNvPr id="0" name=""/>
        <dsp:cNvSpPr/>
      </dsp:nvSpPr>
      <dsp:spPr>
        <a:xfrm>
          <a:off x="0" y="3488693"/>
          <a:ext cx="1068647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73FF4-B6A1-47B8-BE44-4C2F831FDBC4}">
      <dsp:nvSpPr>
        <dsp:cNvPr id="0" name=""/>
        <dsp:cNvSpPr/>
      </dsp:nvSpPr>
      <dsp:spPr>
        <a:xfrm>
          <a:off x="0" y="3488693"/>
          <a:ext cx="10686473" cy="72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/>
            <a:t>Αντίστροφος </a:t>
          </a:r>
          <a:r>
            <a:rPr lang="el-GR" sz="2000" b="1" kern="1200" dirty="0" err="1"/>
            <a:t>μεντορισμός</a:t>
          </a:r>
          <a:r>
            <a:rPr lang="el-GR" sz="2000" b="1" kern="1200" dirty="0"/>
            <a:t>:</a:t>
          </a:r>
          <a:r>
            <a:rPr lang="el-GR" sz="2000" kern="1200" dirty="0"/>
            <a:t> Ένας/μια νέος/α ή λιγότερο έμπειρος/η επαγγελματίας καθοδηγεί και υποστηρίζει έναν/μια πιο έμπειρο/η επαγγελματία</a:t>
          </a:r>
        </a:p>
      </dsp:txBody>
      <dsp:txXfrm>
        <a:off x="0" y="3488693"/>
        <a:ext cx="10686473" cy="720276"/>
      </dsp:txXfrm>
    </dsp:sp>
    <dsp:sp modelId="{8858BB26-6B7C-4E11-971B-53B8156854E2}">
      <dsp:nvSpPr>
        <dsp:cNvPr id="0" name=""/>
        <dsp:cNvSpPr/>
      </dsp:nvSpPr>
      <dsp:spPr>
        <a:xfrm>
          <a:off x="0" y="4208970"/>
          <a:ext cx="106864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DEDF-FDCC-405C-9376-DEB8CF38DA0C}">
      <dsp:nvSpPr>
        <dsp:cNvPr id="0" name=""/>
        <dsp:cNvSpPr/>
      </dsp:nvSpPr>
      <dsp:spPr>
        <a:xfrm>
          <a:off x="0" y="4208970"/>
          <a:ext cx="10686473" cy="72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err="1"/>
            <a:t>Μεντορισμός</a:t>
          </a:r>
          <a:r>
            <a:rPr lang="el-GR" sz="2000" b="1" kern="1200" dirty="0"/>
            <a:t> μικρής διάρκειας:</a:t>
          </a:r>
          <a:r>
            <a:rPr lang="el-GR" sz="2000" kern="1200" dirty="0"/>
            <a:t> Μια πολύ σύντομη περίοδος </a:t>
          </a:r>
          <a:r>
            <a:rPr lang="el-GR" sz="2000" kern="1200" dirty="0" err="1"/>
            <a:t>μεντορισμού</a:t>
          </a:r>
          <a:r>
            <a:rPr lang="el-GR" sz="2000" kern="1200" dirty="0"/>
            <a:t>, με επίκεντρο ένα συγκεκριμένο θέμα, πρόβλημα ή πρόκληση</a:t>
          </a:r>
        </a:p>
      </dsp:txBody>
      <dsp:txXfrm>
        <a:off x="0" y="4208970"/>
        <a:ext cx="10686473" cy="7286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D3BCB3-51F3-4813-99C9-5FC74439417F}">
      <dsp:nvSpPr>
        <dsp:cNvPr id="0" name=""/>
        <dsp:cNvSpPr/>
      </dsp:nvSpPr>
      <dsp:spPr>
        <a:xfrm>
          <a:off x="0" y="803534"/>
          <a:ext cx="2723320" cy="16406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/>
            <a:t>ηγέτης/</a:t>
          </a:r>
          <a:r>
            <a:rPr lang="el-GR" sz="1600" b="1" kern="1200" dirty="0" err="1"/>
            <a:t>τιδα</a:t>
          </a:r>
          <a:endParaRPr lang="el-GR" sz="1600" b="1" kern="1200" dirty="0"/>
        </a:p>
      </dsp:txBody>
      <dsp:txXfrm>
        <a:off x="0" y="803534"/>
        <a:ext cx="2723320" cy="1640691"/>
      </dsp:txXfrm>
    </dsp:sp>
    <dsp:sp modelId="{C49496AB-7305-46C7-810E-4F5B37C6F631}">
      <dsp:nvSpPr>
        <dsp:cNvPr id="0" name=""/>
        <dsp:cNvSpPr/>
      </dsp:nvSpPr>
      <dsp:spPr>
        <a:xfrm>
          <a:off x="1940771" y="823822"/>
          <a:ext cx="2723320" cy="16406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/>
            <a:t>εκπαιδευτής/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/>
            <a:t>εκπαιδεύτρια</a:t>
          </a:r>
          <a:endParaRPr lang="el-GR" sz="1600" b="1" kern="1200" dirty="0"/>
        </a:p>
      </dsp:txBody>
      <dsp:txXfrm>
        <a:off x="1940771" y="823822"/>
        <a:ext cx="2723320" cy="1640691"/>
      </dsp:txXfrm>
    </dsp:sp>
    <dsp:sp modelId="{9417B062-BC66-4ED8-A7C5-9E17F2C48544}">
      <dsp:nvSpPr>
        <dsp:cNvPr id="0" name=""/>
        <dsp:cNvSpPr/>
      </dsp:nvSpPr>
      <dsp:spPr>
        <a:xfrm>
          <a:off x="4065392" y="798196"/>
          <a:ext cx="2723320" cy="16406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/>
            <a:t>πρότυπο για τους/τις άλλους/</a:t>
          </a:r>
          <a:r>
            <a:rPr lang="el-GR" sz="1600" b="1" kern="1200" dirty="0" err="1"/>
            <a:t>ες</a:t>
          </a:r>
          <a:endParaRPr lang="el-GR" sz="1600" b="1" kern="1200" dirty="0"/>
        </a:p>
      </dsp:txBody>
      <dsp:txXfrm>
        <a:off x="4065392" y="798196"/>
        <a:ext cx="2723320" cy="1640691"/>
      </dsp:txXfrm>
    </dsp:sp>
    <dsp:sp modelId="{A1935D4A-1864-48D1-862E-49EE0D838579}">
      <dsp:nvSpPr>
        <dsp:cNvPr id="0" name=""/>
        <dsp:cNvSpPr/>
      </dsp:nvSpPr>
      <dsp:spPr>
        <a:xfrm>
          <a:off x="6260187" y="823822"/>
          <a:ext cx="2723320" cy="16406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/>
            <a:t>αυτός/ή που καλλιεργεί την επιθυμητή κουλτούρα</a:t>
          </a:r>
          <a:endParaRPr lang="el-GR" sz="1600" b="1" kern="1200" dirty="0"/>
        </a:p>
      </dsp:txBody>
      <dsp:txXfrm>
        <a:off x="6260187" y="823822"/>
        <a:ext cx="2723320" cy="1640691"/>
      </dsp:txXfrm>
    </dsp:sp>
    <dsp:sp modelId="{A59E3E8C-D8D6-488C-8045-665BCA97994B}">
      <dsp:nvSpPr>
        <dsp:cNvPr id="0" name=""/>
        <dsp:cNvSpPr/>
      </dsp:nvSpPr>
      <dsp:spPr>
        <a:xfrm>
          <a:off x="8403811" y="823822"/>
          <a:ext cx="2723320" cy="16406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/>
            <a:t>σύμβουλος, υποστηρικτής/τής &amp; συνεργάτης/</a:t>
          </a:r>
          <a:r>
            <a:rPr lang="el-GR" sz="1600" b="1" kern="1200" dirty="0" err="1"/>
            <a:t>τιδα</a:t>
          </a:r>
          <a:endParaRPr lang="el-GR" sz="1600" b="1" kern="1200" dirty="0"/>
        </a:p>
      </dsp:txBody>
      <dsp:txXfrm>
        <a:off x="8403811" y="823822"/>
        <a:ext cx="2723320" cy="16406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66396-111F-4BF9-9598-E47B7E484E1B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FB6B0-89DA-45CB-BA7C-AC23C379B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41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xmlns="" id="{C7B31954-F65C-0577-060E-76F29DEE4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E7DF6E-4E39-44D5-9DAE-1FD321177BCD}" type="slidenum">
              <a:rPr lang="el-GR" altLang="en-US" smtClean="0"/>
              <a:pPr/>
              <a:t>18</a:t>
            </a:fld>
            <a:endParaRPr lang="el-GR" altLang="en-US"/>
          </a:p>
        </p:txBody>
      </p:sp>
      <p:sp>
        <p:nvSpPr>
          <p:cNvPr id="61443" name="Rectangle 7">
            <a:extLst>
              <a:ext uri="{FF2B5EF4-FFF2-40B4-BE49-F238E27FC236}">
                <a16:creationId xmlns:a16="http://schemas.microsoft.com/office/drawing/2014/main" xmlns="" id="{61107565-ADBC-10A0-46B7-F2CE054ED0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825DC3-D8F9-4AC3-9937-E18162B09F22}" type="slidenum">
              <a:rPr lang="el-GR" altLang="en-US" sz="1200"/>
              <a:pPr algn="r" eaLnBrk="1" hangingPunct="1"/>
              <a:t>18</a:t>
            </a:fld>
            <a:endParaRPr lang="el-GR" altLang="en-US" sz="1200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xmlns="" id="{79F9719B-E9BC-372A-5FB5-B59B8CA2F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xmlns="" id="{0EA154D9-A02E-72C5-8C1B-13A716244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l-GR" altLang="en-US"/>
              <a:t>Γονείς και δάσκαλοι θέλουν τα παιδιά να προοδεύουν. Ωστόσο συχνά τα σχόλιά τους, τα παραδείγματά τους ή οι τεχνικές εμψύχωσης που χρησιμοποιούν στέλνουν το λάθος μήνυμα στα παιδιά. Ουσιαστικά κάθε λόγος και κάθε πράξη μας στέλνει ένα μήνυμα. Λέει στα παδιά πώς να σκέφτονται για τον εαυτό τους.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20F9E57-DE5A-B712-A5D9-748EBC8E8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32CD30C-F7A9-F89F-27C3-ADCF4C79D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A9B7C9D-B7B2-619B-C28E-04F5ED90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F90DFD1-876F-4EAF-3E5F-0AB322C4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07B13AE-4BC1-F730-8674-6D8DD4DF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330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5B278F9-5701-D2B5-DC7A-E16F2FCB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2B942D48-8FE5-CF61-26F7-24812BA39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19576C3-5CD9-5D16-F385-E1841BE5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B1C9667-FA00-5246-B898-450719CF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52D8272-EB78-FE79-4A5A-97E5818C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931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B0EE6C25-DBA0-8B2B-04FC-2BABB799D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BC5826EB-9B71-C800-9FB9-CA0C3DC4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28ED020-4E15-03D6-3E4F-78114F8D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A3C7833-2223-E7B2-BCD4-9779C66A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B007259-70AD-3999-5C30-8A32B396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599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l-GR" dirty="0" err="1"/>
              <a:t>Ενδοσχολικός</a:t>
            </a:r>
            <a:r>
              <a:rPr lang="el-GR" dirty="0"/>
              <a:t> Συντονιστής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0AC9240-49BA-460D-AAAA-8FDF9673EEC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7078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l-GR" dirty="0" err="1"/>
              <a:t>Ενδοσχολικός</a:t>
            </a:r>
            <a:r>
              <a:rPr lang="el-GR" dirty="0"/>
              <a:t> Συντονιστής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9240-49BA-460D-AAAA-8FDF9673EEC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2445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912F885-012E-BAB1-387C-56ADF3AF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2C93F34-23EE-62CA-40E8-113F43D1D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8FCDFF6-CFBC-5FC1-95AE-37130114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8DE1284-A30B-5FED-4494-91E17AA4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B985A02-0588-2542-7122-44F51977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39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B7B0405-DDDB-9A4F-1A4E-5F331DC4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4D9631A-FAC7-B234-58AD-C7E32C4C0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9FB7561-71EA-3C37-9A5E-33DC095F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AF5DBA0-2C2C-0DC6-9CA0-138D6D67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AB0C719-685B-C7F4-A8D6-90F1D250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02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89A985D-6042-7946-804C-6BB7210B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47A7563-317B-8EE8-1E03-2D731062B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9B886CC9-A0F0-847A-A5D6-1C9E925F7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B3E7748C-3144-FEB3-1F00-5C485238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825FA6C-8ADC-D761-FCA0-8E077898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7F29855E-BF33-8492-5714-6263800D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664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8D7E425-D810-2437-D06A-0776CA6B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E1ABBD4-74A9-1AC6-0F76-C1C9318B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CA5CE5FC-65F1-892D-CC3D-7E32A4519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594E6D86-3C70-2A6E-BB5C-2A068B2CA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D30A4D11-5428-7734-6319-E17465B5A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F232B820-CAEE-0889-1987-0EB9B0E7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56178447-EAB9-143A-A572-F584381B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0825C39B-BBD7-6929-DBD2-44FCF844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CC6F1E9-A573-654D-09B0-C2AA082C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D1463EC5-DF99-5D04-6EEC-64984732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608ABE8-BC8B-EA8E-2B8A-022EFF97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F3CADD37-CBEA-9CF7-EFB7-5A99A447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929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62CC3A6A-3B4F-113C-B341-EE573C21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619F381B-30F6-C9C1-6640-3D722AC6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DFC06631-59E3-6974-4726-4676DC7B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10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26D911-25D0-3378-2F47-82CFB483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4D96A21-7E95-8CE8-7314-08D5C8F9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CF460497-5204-42B4-1386-91F100151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C8EFD43E-840F-DDB8-29E3-04D08D22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82B92F5-D152-EF69-D863-3702D036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31B49B4-96E6-8227-C62F-6D740602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680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9A69735-652B-FBFF-4FBD-15D0E3AF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4C9AF606-FF53-D277-F63E-0F8FD797E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BB28C94F-A9C3-CE01-20D0-D8077ACD1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EDD673A-2AC3-218A-FB79-405E20F8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60FF623-3A7E-22DC-4229-4A5879EF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E2D7ED91-EF46-A092-202F-29AD87F3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4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0904EB45-0024-1A96-17C5-E9E7D838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89DE5EE-3A5A-BE37-2461-DD41E2367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786A769-DE1A-CC4F-C95E-C4924236D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D6FD6A3-803D-9D47-756B-B20D12138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6B2E370-FF3F-9586-9D38-717FE085F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5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mpowering-teachers.e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2"/>
          <p:cNvSpPr/>
          <p:nvPr/>
        </p:nvSpPr>
        <p:spPr>
          <a:xfrm flipH="1">
            <a:off x="1796480" y="6318388"/>
            <a:ext cx="8769244" cy="260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ctrTitle" idx="4294967295"/>
          </p:nvPr>
        </p:nvSpPr>
        <p:spPr>
          <a:xfrm>
            <a:off x="6148183" y="2762249"/>
            <a:ext cx="5308879" cy="197961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177800"/>
            <a: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θεσμός και ο ρόλος του/της Παιδαγωγικού Συμβούλου-Μέντορα</a:t>
            </a:r>
          </a:p>
        </p:txBody>
      </p:sp>
      <p:sp>
        <p:nvSpPr>
          <p:cNvPr id="6" name="Half Frame 2"/>
          <p:cNvSpPr/>
          <p:nvPr/>
        </p:nvSpPr>
        <p:spPr>
          <a:xfrm>
            <a:off x="1040582" y="260647"/>
            <a:ext cx="8136904" cy="4896545"/>
          </a:xfrm>
          <a:prstGeom prst="halfFrame">
            <a:avLst>
              <a:gd name="adj1" fmla="val 99939"/>
              <a:gd name="adj2" fmla="val 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Μισό πλαίσιο 5"/>
          <p:cNvSpPr/>
          <p:nvPr/>
        </p:nvSpPr>
        <p:spPr>
          <a:xfrm>
            <a:off x="789062" y="0"/>
            <a:ext cx="2884488" cy="1916113"/>
          </a:xfrm>
          <a:prstGeom prst="halfFrame">
            <a:avLst>
              <a:gd name="adj1" fmla="val 94877"/>
              <a:gd name="adj2" fmla="val 11953"/>
            </a:avLst>
          </a:prstGeom>
          <a:solidFill>
            <a:srgbClr val="1B4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48076" y="2420887"/>
            <a:ext cx="2630933" cy="720000"/>
            <a:chOff x="4187722" y="1568287"/>
            <a:chExt cx="2630933" cy="720000"/>
          </a:xfrm>
        </p:grpSpPr>
        <p:pic>
          <p:nvPicPr>
            <p:cNvPr id="8" name="Εικόνα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87722" y="1568287"/>
              <a:ext cx="830933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2 - Υπότιτλος"/>
            <p:cNvSpPr txBox="1">
              <a:spLocks/>
            </p:cNvSpPr>
            <p:nvPr/>
          </p:nvSpPr>
          <p:spPr bwMode="auto">
            <a:xfrm>
              <a:off x="5018655" y="1568287"/>
              <a:ext cx="180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ts val="0"/>
                </a:spcBef>
                <a:defRPr/>
              </a:pPr>
              <a:r>
                <a:rPr lang="el-GR" sz="1600" b="1" dirty="0">
                  <a:solidFill>
                    <a:srgbClr val="1B4580"/>
                  </a:solidFill>
                </a:rPr>
                <a:t>ΙΝΣΤΙΤΟΥΤΟ </a:t>
              </a:r>
            </a:p>
            <a:p>
              <a:pPr algn="l" eaLnBrk="1" hangingPunct="1">
                <a:spcBef>
                  <a:spcPts val="0"/>
                </a:spcBef>
                <a:defRPr/>
              </a:pPr>
              <a:r>
                <a:rPr lang="el-GR" sz="1600" b="1" dirty="0">
                  <a:solidFill>
                    <a:srgbClr val="1B4580"/>
                  </a:solidFill>
                </a:rPr>
                <a:t>ΕΚΠΑΙΔΕΥΤΙΚΗΣ </a:t>
              </a:r>
            </a:p>
            <a:p>
              <a:pPr algn="l" eaLnBrk="1" hangingPunct="1">
                <a:spcBef>
                  <a:spcPts val="0"/>
                </a:spcBef>
                <a:defRPr/>
              </a:pPr>
              <a:r>
                <a:rPr lang="el-GR" sz="1600" b="1" dirty="0">
                  <a:solidFill>
                    <a:srgbClr val="1B4580"/>
                  </a:solidFill>
                </a:rPr>
                <a:t>ΠΟΛΙΤΙΚΗΣ</a:t>
              </a:r>
            </a:p>
          </p:txBody>
        </p:sp>
      </p:grpSp>
      <p:pic>
        <p:nvPicPr>
          <p:cNvPr id="1026" name="Picture 2" descr="D:\#ΑΡΧΕΙΟ\ΤΡΕΧΟΥΣΕΣ ΕΡΓΑΣΙΕΣ\ΜΙΧΑΛΗΣ\#Αφίσα Διημερίδας FINAL Folder\Links\17-MinEdu_Logo_Cen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750" y="260646"/>
            <a:ext cx="3744416" cy="18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- Υπότιτλος"/>
          <p:cNvSpPr txBox="1">
            <a:spLocks/>
          </p:cNvSpPr>
          <p:nvPr/>
        </p:nvSpPr>
        <p:spPr>
          <a:xfrm>
            <a:off x="1700337" y="5661248"/>
            <a:ext cx="597666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l-GR" sz="1800" dirty="0">
                <a:solidFill>
                  <a:srgbClr val="1B4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Επιμορφωτική Τηλεδιάσκεψη</a:t>
            </a:r>
          </a:p>
        </p:txBody>
      </p:sp>
      <p:sp>
        <p:nvSpPr>
          <p:cNvPr id="14" name="2 - Υπότιτλος"/>
          <p:cNvSpPr txBox="1">
            <a:spLocks/>
          </p:cNvSpPr>
          <p:nvPr/>
        </p:nvSpPr>
        <p:spPr>
          <a:xfrm>
            <a:off x="1796480" y="6318388"/>
            <a:ext cx="3427273" cy="57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Παρασκευή 18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22</a:t>
            </a:r>
            <a:r>
              <a:rPr lang="el-G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Νοεμβρίου 2022, 12.00-13.30</a:t>
            </a:r>
          </a:p>
        </p:txBody>
      </p:sp>
      <p:sp>
        <p:nvSpPr>
          <p:cNvPr id="15" name="2 - Υπότιτλος"/>
          <p:cNvSpPr txBox="1">
            <a:spLocks/>
          </p:cNvSpPr>
          <p:nvPr/>
        </p:nvSpPr>
        <p:spPr>
          <a:xfrm>
            <a:off x="5593379" y="4833430"/>
            <a:ext cx="5084967" cy="5757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l-GR" sz="1400" b="1" dirty="0">
                <a:solidFill>
                  <a:schemeClr val="bg1">
                    <a:lumMod val="50000"/>
                  </a:schemeClr>
                </a:solidFill>
              </a:rPr>
              <a:t>Υπουργική Απόφαση: 102919/ΓΔ4/24-08-2022</a:t>
            </a:r>
            <a:br>
              <a:rPr lang="el-GR" sz="14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440" spc="-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C7F08A65-26D3-76EA-83FA-9E3999E1EC58}"/>
              </a:ext>
            </a:extLst>
          </p:cNvPr>
          <p:cNvSpPr>
            <a:spLocks/>
          </p:cNvSpPr>
          <p:nvPr/>
        </p:nvSpPr>
        <p:spPr>
          <a:xfrm>
            <a:off x="0" y="6590048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284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22255" y="275259"/>
            <a:ext cx="8640960" cy="46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14375"/>
            <a:r>
              <a:rPr lang="el-GR" sz="2400" b="1" dirty="0">
                <a:solidFill>
                  <a:srgbClr val="1B4580"/>
                </a:solidFill>
              </a:rPr>
              <a:t>Καθήκοντα και Αρμοδιότητες (2)</a:t>
            </a:r>
            <a:endParaRPr lang="el-GR" sz="2400" dirty="0">
              <a:solidFill>
                <a:srgbClr val="1B45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1504" y="-243408"/>
            <a:ext cx="180000" cy="7344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6271" y="329259"/>
            <a:ext cx="360000" cy="360000"/>
          </a:xfrm>
          <a:prstGeom prst="rect">
            <a:avLst/>
          </a:prstGeom>
          <a:solidFill>
            <a:srgbClr val="1B458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2058314" y="824744"/>
            <a:ext cx="8093392" cy="5048428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spcBef>
                <a:spcPts val="300"/>
              </a:spcBef>
              <a:buNone/>
            </a:pPr>
            <a:r>
              <a:rPr lang="el-GR" sz="1800" dirty="0"/>
              <a:t>- οργανώνει την πραγματοποίηση τουλάχιστον τριών (3) διδασκαλιών </a:t>
            </a:r>
            <a:br>
              <a:rPr lang="el-GR" sz="1800" dirty="0"/>
            </a:br>
            <a:r>
              <a:rPr lang="el-GR" sz="1800" dirty="0"/>
              <a:t>εντός του διδακτικού έτους ως εξής: </a:t>
            </a:r>
          </a:p>
          <a:p>
            <a:pPr marL="628650" indent="0" algn="just">
              <a:spcBef>
                <a:spcPts val="300"/>
              </a:spcBef>
              <a:buNone/>
            </a:pPr>
            <a:r>
              <a:rPr lang="el-GR" sz="1800" b="1" dirty="0">
                <a:solidFill>
                  <a:srgbClr val="1B4580"/>
                </a:solidFill>
              </a:rPr>
              <a:t>α) </a:t>
            </a:r>
            <a:r>
              <a:rPr lang="el-GR" sz="1800" dirty="0"/>
              <a:t>από τον/τη μέντορα με παρατηρητή/</a:t>
            </a:r>
            <a:r>
              <a:rPr lang="el-GR" sz="1800" dirty="0" err="1"/>
              <a:t>ές</a:t>
            </a:r>
            <a:r>
              <a:rPr lang="el-GR" sz="1800" dirty="0"/>
              <a:t> τον/τους καθοδηγούμενο/</a:t>
            </a:r>
            <a:r>
              <a:rPr lang="el-GR" sz="1800" dirty="0" err="1"/>
              <a:t>ους</a:t>
            </a:r>
            <a:r>
              <a:rPr lang="el-GR" sz="1800" dirty="0"/>
              <a:t> εκπαιδευτικό/</a:t>
            </a:r>
            <a:r>
              <a:rPr lang="el-GR" sz="1800" dirty="0" err="1"/>
              <a:t>ούς</a:t>
            </a:r>
            <a:r>
              <a:rPr lang="el-GR" sz="1800" dirty="0"/>
              <a:t>, </a:t>
            </a:r>
          </a:p>
          <a:p>
            <a:pPr marL="628650" indent="0">
              <a:spcBef>
                <a:spcPts val="300"/>
              </a:spcBef>
              <a:buNone/>
            </a:pPr>
            <a:r>
              <a:rPr lang="el-GR" sz="1800" b="1" dirty="0">
                <a:solidFill>
                  <a:srgbClr val="1B4580"/>
                </a:solidFill>
              </a:rPr>
              <a:t>β) </a:t>
            </a:r>
            <a:r>
              <a:rPr lang="el-GR" sz="1800" dirty="0"/>
              <a:t>από τον/την καθοδηγούμενο/η εκπαιδευτικό με παρατηρητή τον/τη μέντορα και </a:t>
            </a:r>
          </a:p>
          <a:p>
            <a:pPr marL="628650" indent="0">
              <a:spcBef>
                <a:spcPts val="300"/>
              </a:spcBef>
              <a:buNone/>
            </a:pPr>
            <a:r>
              <a:rPr lang="el-GR" sz="1800" b="1" dirty="0">
                <a:solidFill>
                  <a:srgbClr val="1B4580"/>
                </a:solidFill>
              </a:rPr>
              <a:t>γ) </a:t>
            </a:r>
            <a:r>
              <a:rPr lang="el-GR" sz="1800" dirty="0"/>
              <a:t>από κοινού τον/την καθοδηγεί για τον ορθό τρόπο επικοινωνίας με τους γονείς/κηδεμόνες και τους/τις μαθητές/</a:t>
            </a:r>
            <a:r>
              <a:rPr lang="el-GR" sz="1800" dirty="0" err="1"/>
              <a:t>τριες</a:t>
            </a:r>
            <a:r>
              <a:rPr lang="el-GR" sz="1800" dirty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4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dirty="0"/>
              <a:t>Στο τέλος του διδακτικού έτους συντάσσει </a:t>
            </a:r>
            <a:r>
              <a:rPr lang="el-GR" sz="1800" b="1" dirty="0"/>
              <a:t>ετήσια έκθεση</a:t>
            </a:r>
            <a:r>
              <a:rPr lang="el-GR" sz="1800" dirty="0"/>
              <a:t> με όλες τις από μέρους του/της ενέργειες κατά τη διάρκεια της σχολικής χρονιάς και την υποβάλλει στον/στη Διευθυντή/</a:t>
            </a:r>
            <a:r>
              <a:rPr lang="el-GR" sz="1800" dirty="0" err="1"/>
              <a:t>ντρια</a:t>
            </a:r>
            <a:r>
              <a:rPr lang="el-GR" sz="1800" dirty="0"/>
              <a:t> ή στον/στην Προϊστάμενο/η της σχολικής μονάδας.</a:t>
            </a:r>
          </a:p>
          <a:p>
            <a:pPr algn="just">
              <a:lnSpc>
                <a:spcPct val="114000"/>
              </a:lnSpc>
              <a:spcBef>
                <a:spcPts val="18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dirty="0"/>
              <a:t>Ασκεί τα καθήκοντά του/της εκτός του διδακτικού ωραρίου του/της, </a:t>
            </a:r>
            <a:br>
              <a:rPr lang="el-GR" sz="1800" dirty="0"/>
            </a:br>
            <a:r>
              <a:rPr lang="el-GR" sz="1800" dirty="0"/>
              <a:t>αλλά εντός του εργασιακού ωραρίου του/της.  </a:t>
            </a:r>
          </a:p>
        </p:txBody>
      </p:sp>
      <p:sp>
        <p:nvSpPr>
          <p:cNvPr id="10" name="Rectangle 47">
            <a:extLst>
              <a:ext uri="{FF2B5EF4-FFF2-40B4-BE49-F238E27FC236}">
                <a16:creationId xmlns:a16="http://schemas.microsoft.com/office/drawing/2014/main" xmlns="" id="{5028E107-6BA6-3D9E-5C0D-4CF860426E7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64B6B16-4F60-A055-C318-E78A685A8F69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19" name="Rectangle 16"/>
          <p:cNvSpPr/>
          <p:nvPr/>
        </p:nvSpPr>
        <p:spPr>
          <a:xfrm>
            <a:off x="1810211" y="203732"/>
            <a:ext cx="8584091" cy="5902487"/>
          </a:xfrm>
          <a:prstGeom prst="rect">
            <a:avLst/>
          </a:prstGeom>
          <a:noFill/>
          <a:ln w="28575">
            <a:solidFill>
              <a:srgbClr val="1B45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B7393F71-38DC-BDAD-42A4-89F06764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204" y="4317922"/>
            <a:ext cx="1384701" cy="1172728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8D58E11D-F867-DF8F-A9AB-FE8919B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7" y="3097271"/>
            <a:ext cx="1005016" cy="1064134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EB9E5EC6-A963-FD50-9E41-38F6AA85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38" y="4671470"/>
            <a:ext cx="438250" cy="340389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xmlns="" id="{84E8BC57-E636-D0EA-C947-BD6658C8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86" y="1693570"/>
            <a:ext cx="875960" cy="948957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CB4F49C0-0203-1496-F299-AAE116E79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45" y="5118029"/>
            <a:ext cx="438249" cy="469930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5465596C-5B6C-BAB9-9234-D894AC70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67" y="4786193"/>
            <a:ext cx="438249" cy="385128"/>
          </a:xfrm>
          <a:prstGeom prst="rect">
            <a:avLst/>
          </a:prstGeom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xmlns="" id="{78116A53-C531-D095-4B65-F799869DC256}"/>
              </a:ext>
            </a:extLst>
          </p:cNvPr>
          <p:cNvSpPr/>
          <p:nvPr/>
        </p:nvSpPr>
        <p:spPr>
          <a:xfrm>
            <a:off x="9992916" y="3436310"/>
            <a:ext cx="2193023" cy="760446"/>
          </a:xfrm>
          <a:prstGeom prst="roundRect">
            <a:avLst/>
          </a:prstGeom>
          <a:solidFill>
            <a:schemeClr val="accent1">
              <a:lumMod val="50000"/>
              <a:alpha val="9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Ζώνη συνεργασίας</a:t>
            </a:r>
            <a:endParaRPr lang="en-US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xmlns="" id="{3E752C63-2567-8F6F-67A6-35171867F9AC}"/>
              </a:ext>
            </a:extLst>
          </p:cNvPr>
          <p:cNvSpPr/>
          <p:nvPr/>
        </p:nvSpPr>
        <p:spPr>
          <a:xfrm>
            <a:off x="10151706" y="1636878"/>
            <a:ext cx="2054369" cy="980010"/>
          </a:xfrm>
          <a:prstGeom prst="roundRect">
            <a:avLst/>
          </a:prstGeom>
          <a:solidFill>
            <a:schemeClr val="accent1">
              <a:lumMod val="75000"/>
              <a:alpha val="9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Οι εκπαιδευτικοί  ως ερευνητές των πρακτικών τους</a:t>
            </a:r>
            <a:endParaRPr lang="en-US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1A4A40AD-D78D-509F-0017-3B9544B5D303}"/>
              </a:ext>
            </a:extLst>
          </p:cNvPr>
          <p:cNvSpPr/>
          <p:nvPr/>
        </p:nvSpPr>
        <p:spPr>
          <a:xfrm>
            <a:off x="5043340" y="3194584"/>
            <a:ext cx="2432116" cy="400431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Αναγκαιότητα ανάπτυξης Σχεδίου Δράσης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0849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xmlns="" id="{0572C30C-19FF-51C7-BEB6-4265BD54A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6605588"/>
              </p:ext>
            </p:extLst>
          </p:nvPr>
        </p:nvGraphicFramePr>
        <p:xfrm>
          <a:off x="247220" y="338267"/>
          <a:ext cx="11697560" cy="6238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5936">
                  <a:extLst>
                    <a:ext uri="{9D8B030D-6E8A-4147-A177-3AD203B41FA5}">
                      <a16:colId xmlns:a16="http://schemas.microsoft.com/office/drawing/2014/main" xmlns="" val="2942221490"/>
                    </a:ext>
                  </a:extLst>
                </a:gridCol>
                <a:gridCol w="2049514">
                  <a:extLst>
                    <a:ext uri="{9D8B030D-6E8A-4147-A177-3AD203B41FA5}">
                      <a16:colId xmlns:a16="http://schemas.microsoft.com/office/drawing/2014/main" xmlns="" val="1103695354"/>
                    </a:ext>
                  </a:extLst>
                </a:gridCol>
                <a:gridCol w="2763078">
                  <a:extLst>
                    <a:ext uri="{9D8B030D-6E8A-4147-A177-3AD203B41FA5}">
                      <a16:colId xmlns:a16="http://schemas.microsoft.com/office/drawing/2014/main" xmlns="" val="1304698759"/>
                    </a:ext>
                  </a:extLst>
                </a:gridCol>
                <a:gridCol w="2264068">
                  <a:extLst>
                    <a:ext uri="{9D8B030D-6E8A-4147-A177-3AD203B41FA5}">
                      <a16:colId xmlns:a16="http://schemas.microsoft.com/office/drawing/2014/main" xmlns="" val="3146975785"/>
                    </a:ext>
                  </a:extLst>
                </a:gridCol>
                <a:gridCol w="2454964">
                  <a:extLst>
                    <a:ext uri="{9D8B030D-6E8A-4147-A177-3AD203B41FA5}">
                      <a16:colId xmlns:a16="http://schemas.microsoft.com/office/drawing/2014/main" xmlns="" val="811436346"/>
                    </a:ext>
                  </a:extLst>
                </a:gridCol>
              </a:tblGrid>
              <a:tr h="717906">
                <a:tc gridSpan="5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ΕΝΔΕΙΚΤΙΚΟ ΣΧΕΔΙΟ ΜΕΝΤΟΡΙΚΗΣ ΣΧΕΣΗΣ</a:t>
                      </a:r>
                    </a:p>
                    <a:p>
                      <a:pPr algn="ctr"/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ΣΧΕΔΙΟ ΔΡΑΣΗΣ</a:t>
                      </a:r>
                    </a:p>
                    <a:p>
                      <a:pPr algn="ctr"/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400"/>
                    </a:p>
                  </a:txBody>
                  <a:tcPr marL="29460" marR="29460" marT="14730" marB="14730"/>
                </a:tc>
                <a:tc h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29460" marR="29460" marT="14730" marB="14730"/>
                </a:tc>
                <a:extLst>
                  <a:ext uri="{0D108BD9-81ED-4DB2-BD59-A6C34878D82A}">
                    <a16:rowId xmlns:a16="http://schemas.microsoft.com/office/drawing/2014/main" xmlns="" val="259896375"/>
                  </a:ext>
                </a:extLst>
              </a:tr>
              <a:tr h="8739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Όνομα νέου/ας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κού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Όνομα του μέντορα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Ημερομηνία έναρξης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Ημερομηνία λήξης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endParaRPr lang="el-GR" sz="1400" b="1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tc>
                  <a:txBody>
                    <a:bodyPr/>
                    <a:lstStyle/>
                    <a:p>
                      <a:endParaRPr lang="el-GR" sz="1400" b="1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extLst>
                  <a:ext uri="{0D108BD9-81ED-4DB2-BD59-A6C34878D82A}">
                    <a16:rowId xmlns:a16="http://schemas.microsoft.com/office/drawing/2014/main" xmlns="" val="1142022261"/>
                  </a:ext>
                </a:extLst>
              </a:tr>
              <a:tr h="102741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</a:rPr>
                        <a:t>Σημείο αφετηρίας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Ανάγκες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προσδοκίες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και επιθυμίες του/της νεοεισερχόμενος/ης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κού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Ανάγκες του νεοεισερχόμενος/ης 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κού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 που σχετίζονται με δραστηριότητες που αφορούν στις υποχρεώσεις του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</a:rPr>
                        <a:t>Δεδομένα / ιδιαιτερότητες του πλαισίου</a:t>
                      </a:r>
                    </a:p>
                  </a:txBody>
                  <a:tcPr marL="29460" marR="29460" marT="14730" marB="14730" anchor="ctr"/>
                </a:tc>
                <a:tc>
                  <a:txBody>
                    <a:bodyPr/>
                    <a:lstStyle/>
                    <a:p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extLst>
                  <a:ext uri="{0D108BD9-81ED-4DB2-BD59-A6C34878D82A}">
                    <a16:rowId xmlns:a16="http://schemas.microsoft.com/office/drawing/2014/main" xmlns="" val="2762927608"/>
                  </a:ext>
                </a:extLst>
              </a:tr>
              <a:tr h="105246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Σχεδιασμός </a:t>
                      </a: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Προσδιορισμός των σημείων που χρειάζεται υποστήριξη ο/η νέος/α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κός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Πότε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)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Περίοδος ανάπτυξη/υλοποίησης 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Εκτιμώμενη διάρκεια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Προσδιορισμός κατάλληλων ή απαραίτητων συνεργατών / υποστηρικτών (σε επίπεδο σχολείου)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extLst>
                  <a:ext uri="{0D108BD9-81ED-4DB2-BD59-A6C34878D82A}">
                    <a16:rowId xmlns:a16="http://schemas.microsoft.com/office/drawing/2014/main" xmlns="" val="3331689035"/>
                  </a:ext>
                </a:extLst>
              </a:tr>
              <a:tr h="22060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l-GR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Υλοποίηση</a:t>
                      </a:r>
                      <a:endParaRPr lang="el-GR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extLst>
                  <a:ext uri="{0D108BD9-81ED-4DB2-BD59-A6C34878D82A}">
                    <a16:rowId xmlns:a16="http://schemas.microsoft.com/office/drawing/2014/main" xmlns="" val="413639830"/>
                  </a:ext>
                </a:extLst>
              </a:tr>
              <a:tr h="87397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</a:rPr>
                        <a:t> Διαδικασίες/Δράσεις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 Έ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ναρξης της </a:t>
                      </a:r>
                      <a:r>
                        <a:rPr lang="el-GR" sz="1200" b="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μεντορικής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σχέσης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2. Καθορισμός στόχων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3. Προγραμματισμός ενεργειών/δράσεων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 Πραγματοποίηση διδασκαλιών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5. Επιμορφωτικές και άλλες δράσεις επαγγελματικής ανάπτυξης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6. Ανάπτυξη συνεργασιών 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7. Ανταλλαγή και διάχυση πρακτικών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8. Τελική αξιολόγηση της </a:t>
                      </a:r>
                      <a:r>
                        <a:rPr lang="el-GR" sz="1200" b="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μεντορικής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διαδικασίας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extLst>
                  <a:ext uri="{0D108BD9-81ED-4DB2-BD59-A6C34878D82A}">
                    <a16:rowId xmlns:a16="http://schemas.microsoft.com/office/drawing/2014/main" xmlns="" val="3914180185"/>
                  </a:ext>
                </a:extLst>
              </a:tr>
              <a:tr h="82192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</a:rPr>
                        <a:t>Παρακολούθηση 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ΑΝΑΤΡΟΦΟΔΟΤΗΣΗ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σε μηνιαία τουλάχιστον βάση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ΕΛΕΓΧΟΣ &amp; ΕΠΑΝΑΣΧΕΔΙΑΣΜΟΣ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στο τέλος κάθε σχολικού τριμήνου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</a:rPr>
                        <a:t>ΤΕΛΙΚΗ ΑΞΙΟΛΟΓΗΣΗ της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</a:rPr>
                        <a:t>μεντορικής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</a:rPr>
                        <a:t> σχέσης από τους εμπλεκόμενους</a:t>
                      </a:r>
                    </a:p>
                  </a:txBody>
                  <a:tcPr marL="29460" marR="29460" marT="14730" marB="14730" anchor="ctr"/>
                </a:tc>
                <a:tc>
                  <a:txBody>
                    <a:bodyPr/>
                    <a:lstStyle/>
                    <a:p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extLst>
                  <a:ext uri="{0D108BD9-81ED-4DB2-BD59-A6C34878D82A}">
                    <a16:rowId xmlns:a16="http://schemas.microsoft.com/office/drawing/2014/main" xmlns="" val="248215570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2096385-1750-FA7D-A976-6A368BC3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496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9119B53A-7044-EA18-8E49-B6BEFF51322C}"/>
              </a:ext>
            </a:extLst>
          </p:cNvPr>
          <p:cNvSpPr txBox="1">
            <a:spLocks/>
          </p:cNvSpPr>
          <p:nvPr/>
        </p:nvSpPr>
        <p:spPr>
          <a:xfrm>
            <a:off x="8096988" y="627784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7E7C67D0-2E89-5A77-A350-7BEAD4A30373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xmlns="" id="{3C9351B9-1D88-3323-1125-5603BDC463A4}"/>
              </a:ext>
            </a:extLst>
          </p:cNvPr>
          <p:cNvSpPr/>
          <p:nvPr/>
        </p:nvSpPr>
        <p:spPr>
          <a:xfrm>
            <a:off x="7305675" y="4276726"/>
            <a:ext cx="1676400" cy="1514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err="1"/>
              <a:t>Διαμορ-φωτική</a:t>
            </a:r>
            <a:r>
              <a:rPr lang="el-GR" sz="1050" dirty="0"/>
              <a:t> αξιολόγηση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05974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B553B8C-5241-B4CD-661C-BE2344DA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3" y="1205024"/>
            <a:ext cx="10058400" cy="4716577"/>
          </a:xfrm>
          <a:ln w="6350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sz="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Υπάρχουν τέσσερα διαδοχικά στάδια στη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σχέση: </a:t>
            </a: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α) το στάδιο της έναρξης της μεντορικής σχέσης, </a:t>
            </a:r>
          </a:p>
          <a:p>
            <a:pPr marL="539750" indent="0">
              <a:buNone/>
              <a:tabLst>
                <a:tab pos="714375" algn="l"/>
              </a:tabLst>
            </a:pPr>
            <a:endParaRPr lang="el-GR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β) το στάδιο καλλιέργειας της σχέσης, </a:t>
            </a:r>
          </a:p>
          <a:p>
            <a:pPr marL="539750" indent="0">
              <a:buNone/>
              <a:tabLst>
                <a:tab pos="714375" algn="l"/>
              </a:tabLst>
            </a:pPr>
            <a:endParaRPr lang="el-GR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γ) το στάδιο διαχωρισμού και </a:t>
            </a:r>
          </a:p>
          <a:p>
            <a:pPr marL="539750" indent="0">
              <a:buNone/>
              <a:tabLst>
                <a:tab pos="714375" algn="l"/>
              </a:tabLst>
            </a:pPr>
            <a:endParaRPr lang="el-GR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δ) το στάδιο επαναπροσδιορισμού.</a:t>
            </a:r>
          </a:p>
          <a:p>
            <a:pPr marL="0" indent="0">
              <a:buNone/>
            </a:pPr>
            <a:endParaRPr lang="el-G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κάθε στάδιο, συγκεκριμένα βήματα και στρατηγικές οδηγούν στη σταδιακή βελτιστοποίηση της μεντορικής σχέσης.</a:t>
            </a:r>
            <a:endParaRPr lang="en-US" sz="36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8250C93-7479-E174-E1A2-A9E0125FA02A}"/>
              </a:ext>
            </a:extLst>
          </p:cNvPr>
          <p:cNvSpPr txBox="1">
            <a:spLocks/>
          </p:cNvSpPr>
          <p:nvPr/>
        </p:nvSpPr>
        <p:spPr>
          <a:xfrm>
            <a:off x="74815" y="272106"/>
            <a:ext cx="12117185" cy="79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– </a:t>
            </a:r>
            <a:r>
              <a:rPr lang="el-GR" sz="36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/ης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3A8D7E17-3AA6-0C65-A5B9-D53A552B98B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1D1BDB72-C0EB-0FF4-E874-86DD1628E1B1}"/>
              </a:ext>
            </a:extLst>
          </p:cNvPr>
          <p:cNvSpPr txBox="1">
            <a:spLocks/>
          </p:cNvSpPr>
          <p:nvPr/>
        </p:nvSpPr>
        <p:spPr>
          <a:xfrm>
            <a:off x="8096988" y="6209897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7726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D5F4D48-BF5D-9BAE-AEEB-CEA51AE0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598"/>
            <a:ext cx="12192000" cy="775518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– </a:t>
            </a:r>
            <a:r>
              <a:rPr lang="el-GR" sz="3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/ης</a:t>
            </a:r>
            <a:r>
              <a:rPr lang="el-GR" sz="32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32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Έ</a:t>
            </a:r>
            <a:r>
              <a:rPr lang="el-G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ναρξης της μεντορικής σχέσης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05DD0CF-934E-1169-9340-46B0D9642874}"/>
              </a:ext>
            </a:extLst>
          </p:cNvPr>
          <p:cNvSpPr txBox="1"/>
          <p:nvPr/>
        </p:nvSpPr>
        <p:spPr>
          <a:xfrm>
            <a:off x="552666" y="1183613"/>
            <a:ext cx="4413694" cy="3970318"/>
          </a:xfrm>
          <a:prstGeom prst="rect">
            <a:avLst/>
          </a:prstGeom>
          <a:noFill/>
          <a:ln w="889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Αφιερώνεται ικανός χρόνος για μια εποικοδομητική γνωριμία και συνεργασία.</a:t>
            </a:r>
          </a:p>
          <a:p>
            <a:endParaRPr lang="en-US" b="1" dirty="0"/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Ο/η έμπειρος/η και ο νέος/α εκπαιδευτικός μοιράζονται τους στόχους τους για τη μεταξύ τους σχέση και συνεργάζονται για την επίτευξή τους. 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Γνωρίζονται μεταξύ τους, προσδιορίζουν τα κοινά τους ενδιαφέροντα, τις αξίες και τους μελλοντικούς τους στόχους. Χρειάζεται χρόνος για να μάθει ο/η ένας/μία τα ενδιαφέροντα, τις αξίες και τους στόχους του/της άλλου/ης.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A4FA5CBC-0B17-FEA2-E5B3-EDF16F95DF79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83" name="Footer Placeholder 4">
            <a:extLst>
              <a:ext uri="{FF2B5EF4-FFF2-40B4-BE49-F238E27FC236}">
                <a16:creationId xmlns:a16="http://schemas.microsoft.com/office/drawing/2014/main" xmlns="" id="{768D2313-E46A-9DC3-75E5-8F1786C0706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E44A6500-EB02-FFF6-6320-D325533075E3}"/>
              </a:ext>
            </a:extLst>
          </p:cNvPr>
          <p:cNvSpPr txBox="1"/>
          <p:nvPr/>
        </p:nvSpPr>
        <p:spPr>
          <a:xfrm>
            <a:off x="5569298" y="1025301"/>
            <a:ext cx="6094324" cy="43063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παράδειγμα: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Μοιραζόμαστε προηγούμενες εμπειρίες </a:t>
            </a:r>
            <a:r>
              <a:rPr lang="el-GR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μεντορισμού</a:t>
            </a:r>
            <a:r>
              <a:rPr lang="el-G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και αυτά που μας επηρέασαν.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l-GR" sz="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Συζητάμε  για τους επαγγελματικούς </a:t>
            </a:r>
            <a:r>
              <a:rPr lang="el-G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στόχους μας.</a:t>
            </a:r>
            <a:endParaRPr lang="en-US" sz="1800" dirty="0">
              <a:solidFill>
                <a:srgbClr val="59595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l-GR" sz="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Συζητάμε για τις προσωπικές προσδοκίες μας από τη </a:t>
            </a:r>
            <a:r>
              <a:rPr lang="el-GR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σχέση (…τι χρειάζεστε από τον μέντορά σας).</a:t>
            </a: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l-G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Ανταλλάσσουμε απόψεις για τη διδασκαλία και τη μάθηση.</a:t>
            </a: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l-GR" sz="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Σε ποιους τομείς θα ήθελες να συνεργαστούμε και να εστιάσουμε από κοινού;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1" name="Ορθογώνιο: Στρογγύλεμα γωνιών 90">
            <a:extLst>
              <a:ext uri="{FF2B5EF4-FFF2-40B4-BE49-F238E27FC236}">
                <a16:creationId xmlns:a16="http://schemas.microsoft.com/office/drawing/2014/main" xmlns="" id="{0723C760-B738-8792-2218-64100E1B5546}"/>
              </a:ext>
            </a:extLst>
          </p:cNvPr>
          <p:cNvSpPr/>
          <p:nvPr/>
        </p:nvSpPr>
        <p:spPr>
          <a:xfrm>
            <a:off x="1557495" y="5449078"/>
            <a:ext cx="9023419" cy="7344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Καθορισμός στόχων μεντορικής σχέσης</a:t>
            </a:r>
          </a:p>
          <a:p>
            <a:pPr algn="ctr"/>
            <a:r>
              <a:rPr lang="el-GR" sz="1600" b="1" i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(συγκεκριμένοι, μετρήσιμοι, επιτεύξιμοι, εφικτοί, χρονικά καθορισμένοι) </a:t>
            </a:r>
            <a:endParaRPr lang="el-GR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Βέλος: Δεξιό 91">
            <a:extLst>
              <a:ext uri="{FF2B5EF4-FFF2-40B4-BE49-F238E27FC236}">
                <a16:creationId xmlns:a16="http://schemas.microsoft.com/office/drawing/2014/main" xmlns="" id="{B45C6411-3329-69F3-47DA-1495017B0CBD}"/>
              </a:ext>
            </a:extLst>
          </p:cNvPr>
          <p:cNvSpPr/>
          <p:nvPr/>
        </p:nvSpPr>
        <p:spPr>
          <a:xfrm>
            <a:off x="5082742" y="3042801"/>
            <a:ext cx="370173" cy="27130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1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ρθογώνιο 15"/>
          <p:cNvSpPr/>
          <p:nvPr/>
        </p:nvSpPr>
        <p:spPr>
          <a:xfrm>
            <a:off x="6496027" y="1005984"/>
            <a:ext cx="5224774" cy="4228273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Ανταποδοτική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– αφού όλοι οι εμπλεκόμενοι/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εισέρχονται ισάξια σε μια επαγγελματική σχέση ως μανθάνοντες.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Αναστοχαστική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– ο/η μέντορας προωθεί τον αναστοχασμό για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τους/τις εμπλεκόμενους/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πάνω σε θέματα που μπορεί να αφορούν θεωρίες διδασκαλίας και μάθησης, αλλά και τη διδακτική/μαθησιακή αποτελεσματικότητα.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Υποστηρικτική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– υπό την έννοια της κοινωνικής, συναισθηματικής και μαθησιακής υποστήριξης στη διαδικασία επαγγελματικής ανάπτυξης.</a:t>
            </a: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xmlns="" id="{844C144F-9C68-04A6-C6E4-D8CFC424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6" y="368532"/>
            <a:ext cx="4712004" cy="127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σχέση προϋποθέτει …</a:t>
            </a:r>
          </a:p>
          <a:p>
            <a:pPr marL="0" indent="0">
              <a:buNone/>
            </a:pPr>
            <a:endParaRPr lang="el-GR" sz="3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  <p:sp useBgFill="1"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xmlns="" id="{42D3B030-9DA7-8881-C76B-12D9DE4D3957}"/>
              </a:ext>
            </a:extLst>
          </p:cNvPr>
          <p:cNvSpPr/>
          <p:nvPr/>
        </p:nvSpPr>
        <p:spPr>
          <a:xfrm>
            <a:off x="884949" y="1530213"/>
            <a:ext cx="4396566" cy="283363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εμπιστοσύνη, ειλικρίνεια, σεβασμό, 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διάθεση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συνεργασία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749291FC-FF31-C6F5-7989-C52268846AF5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6D044E-760D-3E4E-1CA9-DF76781A0F38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79AEA0-C634-4B9C-4960-391A48450C6C}"/>
              </a:ext>
            </a:extLst>
          </p:cNvPr>
          <p:cNvSpPr txBox="1"/>
          <p:nvPr/>
        </p:nvSpPr>
        <p:spPr>
          <a:xfrm>
            <a:off x="257512" y="4851635"/>
            <a:ext cx="59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Επιθυμητές δεξιότητες εμπλεκόμενων στη </a:t>
            </a:r>
            <a:r>
              <a:rPr lang="el-GR" b="1" dirty="0" err="1">
                <a:solidFill>
                  <a:srgbClr val="002060"/>
                </a:solidFill>
              </a:rPr>
              <a:t>μεντορική</a:t>
            </a:r>
            <a:r>
              <a:rPr lang="el-GR" b="1" dirty="0">
                <a:solidFill>
                  <a:srgbClr val="002060"/>
                </a:solidFill>
              </a:rPr>
              <a:t> σχέση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175AAA-BD66-505E-7661-DE130B79310A}"/>
              </a:ext>
            </a:extLst>
          </p:cNvPr>
          <p:cNvSpPr txBox="1"/>
          <p:nvPr/>
        </p:nvSpPr>
        <p:spPr>
          <a:xfrm>
            <a:off x="1420238" y="5559327"/>
            <a:ext cx="141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μέντορες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7A2CB-6E89-2DFB-508A-E83CBEB7D2DE}"/>
              </a:ext>
            </a:extLst>
          </p:cNvPr>
          <p:cNvSpPr txBox="1"/>
          <p:nvPr/>
        </p:nvSpPr>
        <p:spPr>
          <a:xfrm>
            <a:off x="2988633" y="5559327"/>
            <a:ext cx="350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νεοεισερχόμενοι/</a:t>
            </a:r>
            <a:r>
              <a:rPr lang="el-GR" sz="2400" b="1" dirty="0" err="1">
                <a:solidFill>
                  <a:schemeClr val="accent1">
                    <a:lumMod val="50000"/>
                  </a:schemeClr>
                </a:solidFill>
              </a:rPr>
              <a:t>ες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 εκπαιδευτικοί</a:t>
            </a: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H="1">
            <a:off x="2509935" y="5273149"/>
            <a:ext cx="226429" cy="339268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232739" y="5287633"/>
            <a:ext cx="238249" cy="324784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88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E2EB4CD-4200-676A-2FD0-36A24883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976" y="1038393"/>
            <a:ext cx="9568068" cy="1286571"/>
          </a:xfrm>
          <a:ln w="635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>
                <a:cs typeface="Times New Roman" panose="02020603050405020304" pitchFamily="18" charset="0"/>
              </a:rPr>
              <a:t>Σταδιακά ενθαρρύνεται και ενδυναμώνεται ο/η νέος/α εκπαιδευτικός μέσω του αναστοχασμού και της ανταλλαγής απόψεων σχετικά με τις προσδοκίες, τους στόχους προς επίτευξη, τα καθήκοντα και τις δραστηριότητες που πραγματοποιούνται από κοινού.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l-GR" sz="1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400" b="1" dirty="0">
              <a:solidFill>
                <a:srgbClr val="59595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xmlns="" id="{9D5F4D48-BF5D-9BAE-AEEB-CEA51AE0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2494"/>
            <a:ext cx="12192000" cy="775518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- </a:t>
            </a:r>
            <a:r>
              <a:rPr lang="el-GR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r>
              <a:rPr lang="el-GR" sz="28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28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Το στάδιο καλλιέργειας της σχέσης – Προσπάθεια από κοινού ανάπτυξης (1)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76E7D8EC-4879-FC6C-B001-BDB669A1C71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9830F0-075B-196D-0AA3-8A03B81B1ED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3D21B8E4-66B9-000A-2542-D91FD3C3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610" y="2473684"/>
            <a:ext cx="2290433" cy="1521383"/>
          </a:xfrm>
          <a:prstGeom prst="rect">
            <a:avLst/>
          </a:prstGeom>
        </p:spPr>
      </p:pic>
      <p:sp>
        <p:nvSpPr>
          <p:cNvPr id="19" name="Βέλος: Αριστερό-επάνω 18">
            <a:extLst>
              <a:ext uri="{FF2B5EF4-FFF2-40B4-BE49-F238E27FC236}">
                <a16:creationId xmlns:a16="http://schemas.microsoft.com/office/drawing/2014/main" xmlns="" id="{DA740E57-89B6-F396-3741-7536B17B9FFD}"/>
              </a:ext>
            </a:extLst>
          </p:cNvPr>
          <p:cNvSpPr/>
          <p:nvPr/>
        </p:nvSpPr>
        <p:spPr>
          <a:xfrm rot="20327439">
            <a:off x="8564426" y="4434638"/>
            <a:ext cx="2405651" cy="646872"/>
          </a:xfrm>
          <a:prstGeom prst="leftUpArrow">
            <a:avLst>
              <a:gd name="adj1" fmla="val 25000"/>
              <a:gd name="adj2" fmla="val 23512"/>
              <a:gd name="adj3" fmla="val 352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899A01E-A329-1DB0-F156-93A8291AF091}"/>
              </a:ext>
            </a:extLst>
          </p:cNvPr>
          <p:cNvSpPr txBox="1"/>
          <p:nvPr/>
        </p:nvSpPr>
        <p:spPr>
          <a:xfrm>
            <a:off x="218077" y="2250665"/>
            <a:ext cx="9309403" cy="4180888"/>
          </a:xfrm>
          <a:prstGeom prst="rect">
            <a:avLst/>
          </a:prstGeom>
          <a:noFill/>
          <a:ln w="63500" cmpd="tri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Πρακτικές </a:t>
            </a:r>
            <a:r>
              <a:rPr lang="el-GR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μεντορισμού</a:t>
            </a:r>
            <a:r>
              <a:rPr lang="el-G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Αφιερώνεται συστηματικά ικανός χρόνος στη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σχέση και υπάρχει αμοιβαία δέσμευση.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Συστηματικός προγραμματισμός των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μεντορικών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δράσεων.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Η συνεργασία και η αλληλεπίδραση είναι δομημένη  (π.χ.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τρόποι επικοινωνίας,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εβδομαδιαίες συναντήσεις βάσει θεματολογίας).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Οι δράσεις και πρακτικές που ανταλλάσσονται τεκμηριώνονται (π.χ. συνοπτικές σημειώσεις, ημερολόγιο).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Συμφωνούνται δεοντολογικοί κανόνες (π.χ. εμπιστευτικότητα, όρια και «ευαίσθητα θέματα»).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Συστηματικός αναστοχασμός της πορείας της σχέσεις, των κοινών στόχων, του προγραμματισμού των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μεντορικών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δράσεων.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Ευκαιρίες επιμόρφωσης για τον/τη μέντορα και τον/τη νεοεισερχόμενο/η εκπαιδευτικό.</a:t>
            </a:r>
            <a:endParaRPr lang="el-GR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87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E2EB4CD-4200-676A-2FD0-36A24883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8" y="1606169"/>
            <a:ext cx="11297538" cy="4285675"/>
          </a:xfrm>
          <a:ln w="635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Ενθάρρυνση και ενδυνάμωση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/>
              <a:t>Η έγκαιρη και συχνή ανατροφοδότηση θα συμβάλει σε μεγάλο βαθμό στην εδραίωση της σχέσης μεταξύ έμπειρου/ης και νεοεισερχόμενου/ης εκπαιδευτικού. </a:t>
            </a:r>
            <a:r>
              <a:rPr lang="el-GR" sz="1800" b="1" dirty="0"/>
              <a:t>Το σημαντικότερο στοιχείο για την εποικοδομητική ανατροφοδότηση είναι η καλλιέργεια ενός κλίματος όπου υπάρχει αμοιβαία εμπιστοσύνη και σεβασμός. Όταν δημιουργείται αίσθημα εμπιστοσύνης, είναι ευκολότερη η παροχή και η αποδοχή ανατροφοδότησης.</a:t>
            </a:r>
            <a:endParaRPr lang="en-US" sz="1800" b="1" dirty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800" b="1" dirty="0">
              <a:solidFill>
                <a:srgbClr val="14756E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Σταδιακά ο/η έμπειρος/η εκπαιδευτικός και ο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νέος/α ή νέοι/</a:t>
            </a:r>
            <a:r>
              <a:rPr lang="el-G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εκπαιδευτικοί αρχίζουν σιγά σιγά να εκπληρώνουν τους σκοπούς της μεντορικής σχέσης.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Καλύπτονται οι ανάγκες, επιτυγχάνονται οι στόχοι, παρουσιάζονται και αντιμετωπίζονται νέες προκλήσεις.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Το 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στάδιο καλλιέργειας 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είναι στάδιο αποδοχής, ταυτόχρονα και στάδιο αλλαγής, όπου ο/η νέος/α εκπαιδευτικός αλλά και ο/η έμπειρο/ης αναπτύσσονται από κοινού.</a:t>
            </a:r>
            <a:endParaRPr lang="el-GR" sz="12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en-US" sz="1400" b="1" dirty="0">
              <a:solidFill>
                <a:srgbClr val="59595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xmlns="" id="{9D5F4D48-BF5D-9BAE-AEEB-CEA51AE0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473"/>
            <a:ext cx="12192000" cy="775518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– </a:t>
            </a:r>
            <a:r>
              <a:rPr lang="el-GR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/ης</a:t>
            </a:r>
            <a:r>
              <a:rPr lang="el-GR" sz="28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28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Το στάδιο καλλιέργειας της σχέσης – Προσπάθεια από κοινού ανάπτυξης (1)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76E7D8EC-4879-FC6C-B001-BDB669A1C71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9830F0-075B-196D-0AA3-8A03B81B1ED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7464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4">
            <a:extLst>
              <a:ext uri="{FF2B5EF4-FFF2-40B4-BE49-F238E27FC236}">
                <a16:creationId xmlns:a16="http://schemas.microsoft.com/office/drawing/2014/main" xmlns="" id="{D86E98B6-8B60-FD31-062F-981EBCA4192C}"/>
              </a:ext>
            </a:extLst>
          </p:cNvPr>
          <p:cNvGrpSpPr/>
          <p:nvPr/>
        </p:nvGrpSpPr>
        <p:grpSpPr>
          <a:xfrm>
            <a:off x="3724003" y="413220"/>
            <a:ext cx="9087155" cy="4887645"/>
            <a:chOff x="0" y="0"/>
            <a:chExt cx="5391150" cy="2962275"/>
          </a:xfrm>
        </p:grpSpPr>
        <p:grpSp>
          <p:nvGrpSpPr>
            <p:cNvPr id="5" name="Gruppo 5">
              <a:extLst>
                <a:ext uri="{FF2B5EF4-FFF2-40B4-BE49-F238E27FC236}">
                  <a16:creationId xmlns:a16="http://schemas.microsoft.com/office/drawing/2014/main" xmlns="" id="{CFB5784C-1625-48A3-6000-13FCF9ED5089}"/>
                </a:ext>
              </a:extLst>
            </p:cNvPr>
            <p:cNvGrpSpPr/>
            <p:nvPr/>
          </p:nvGrpSpPr>
          <p:grpSpPr>
            <a:xfrm>
              <a:off x="0" y="0"/>
              <a:ext cx="5391150" cy="2962275"/>
              <a:chOff x="0" y="0"/>
              <a:chExt cx="5391150" cy="2962275"/>
            </a:xfrm>
          </p:grpSpPr>
          <p:sp>
            <p:nvSpPr>
              <p:cNvPr id="6" name="Rettangolo 6">
                <a:extLst>
                  <a:ext uri="{FF2B5EF4-FFF2-40B4-BE49-F238E27FC236}">
                    <a16:creationId xmlns:a16="http://schemas.microsoft.com/office/drawing/2014/main" xmlns="" id="{897BD187-4925-AC1C-9805-6DB5957B2125}"/>
                  </a:ext>
                </a:extLst>
              </p:cNvPr>
              <p:cNvSpPr/>
              <p:nvPr/>
            </p:nvSpPr>
            <p:spPr>
              <a:xfrm>
                <a:off x="0" y="0"/>
                <a:ext cx="5391150" cy="2962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Torta 7">
                <a:extLst>
                  <a:ext uri="{FF2B5EF4-FFF2-40B4-BE49-F238E27FC236}">
                    <a16:creationId xmlns:a16="http://schemas.microsoft.com/office/drawing/2014/main" xmlns="" id="{3F2961F6-C381-ACB5-0A12-DFAC7D030FE1}"/>
                  </a:ext>
                </a:extLst>
              </p:cNvPr>
              <p:cNvSpPr/>
              <p:nvPr/>
            </p:nvSpPr>
            <p:spPr>
              <a:xfrm>
                <a:off x="1502666" y="192547"/>
                <a:ext cx="2488311" cy="2488311"/>
              </a:xfrm>
              <a:prstGeom prst="pie">
                <a:avLst>
                  <a:gd name="adj1" fmla="val 16200000"/>
                  <a:gd name="adj2" fmla="val 1800000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Casella di testo 8">
                <a:extLst>
                  <a:ext uri="{FF2B5EF4-FFF2-40B4-BE49-F238E27FC236}">
                    <a16:creationId xmlns:a16="http://schemas.microsoft.com/office/drawing/2014/main" xmlns="" id="{74F1533D-2F30-A9AD-AFF1-41943DC2754C}"/>
                  </a:ext>
                </a:extLst>
              </p:cNvPr>
              <p:cNvSpPr txBox="1"/>
              <p:nvPr/>
            </p:nvSpPr>
            <p:spPr>
              <a:xfrm>
                <a:off x="2781433" y="730141"/>
                <a:ext cx="888682" cy="740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Αποτελεσμα</a:t>
                </a: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-</a:t>
                </a:r>
              </a:p>
              <a:p>
                <a:pPr algn="ctr">
                  <a:lnSpc>
                    <a:spcPct val="89000"/>
                  </a:lnSpc>
                </a:pPr>
                <a:r>
                  <a:rPr lang="el-GR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τικές</a:t>
                </a: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συζητήσεις για θέματα που αφορούν την τάξη</a:t>
                </a:r>
                <a:endParaRPr lang="el-GR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" name="Torta 9">
                <a:extLst>
                  <a:ext uri="{FF2B5EF4-FFF2-40B4-BE49-F238E27FC236}">
                    <a16:creationId xmlns:a16="http://schemas.microsoft.com/office/drawing/2014/main" xmlns="" id="{050BEB87-EF65-4FD6-501F-F33348C0DDE0}"/>
                  </a:ext>
                </a:extLst>
              </p:cNvPr>
              <p:cNvSpPr/>
              <p:nvPr/>
            </p:nvSpPr>
            <p:spPr>
              <a:xfrm>
                <a:off x="1451419" y="281416"/>
                <a:ext cx="2488311" cy="2488311"/>
              </a:xfrm>
              <a:prstGeom prst="pie">
                <a:avLst>
                  <a:gd name="adj1" fmla="val 1800000"/>
                  <a:gd name="adj2" fmla="val 9000000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Casella di testo 10">
                <a:extLst>
                  <a:ext uri="{FF2B5EF4-FFF2-40B4-BE49-F238E27FC236}">
                    <a16:creationId xmlns:a16="http://schemas.microsoft.com/office/drawing/2014/main" xmlns="" id="{A74A6E3D-585F-1BFA-92C6-DEEE9A5FEF72}"/>
                  </a:ext>
                </a:extLst>
              </p:cNvPr>
              <p:cNvSpPr txBox="1"/>
              <p:nvPr/>
            </p:nvSpPr>
            <p:spPr>
              <a:xfrm>
                <a:off x="2043874" y="1895856"/>
                <a:ext cx="1333023" cy="65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Συνεργασία </a:t>
                </a:r>
                <a:r>
                  <a:rPr lang="el-GR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ομοτίμων</a:t>
                </a: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-  ανταλλαγή πρακτικών</a:t>
                </a:r>
                <a:endParaRPr lang="el-GR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Torta 11">
                <a:extLst>
                  <a:ext uri="{FF2B5EF4-FFF2-40B4-BE49-F238E27FC236}">
                    <a16:creationId xmlns:a16="http://schemas.microsoft.com/office/drawing/2014/main" xmlns="" id="{444D502C-84F8-E8A8-55B6-B933EDA8394D}"/>
                  </a:ext>
                </a:extLst>
              </p:cNvPr>
              <p:cNvSpPr/>
              <p:nvPr/>
            </p:nvSpPr>
            <p:spPr>
              <a:xfrm>
                <a:off x="1400172" y="192547"/>
                <a:ext cx="2488311" cy="2488311"/>
              </a:xfrm>
              <a:prstGeom prst="pie">
                <a:avLst>
                  <a:gd name="adj1" fmla="val 9000000"/>
                  <a:gd name="adj2" fmla="val 16200000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Casella di testo 12">
                <a:extLst>
                  <a:ext uri="{FF2B5EF4-FFF2-40B4-BE49-F238E27FC236}">
                    <a16:creationId xmlns:a16="http://schemas.microsoft.com/office/drawing/2014/main" xmlns="" id="{C8EAD8D0-8FE8-1B59-BB1B-D597475E5C23}"/>
                  </a:ext>
                </a:extLst>
              </p:cNvPr>
              <p:cNvSpPr txBox="1"/>
              <p:nvPr/>
            </p:nvSpPr>
            <p:spPr>
              <a:xfrm>
                <a:off x="1688401" y="719832"/>
                <a:ext cx="888682" cy="740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Σχεδιασμός του μαθήματος</a:t>
                </a:r>
                <a:endParaRPr lang="el-GR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Figura a mano libera 13">
                <a:extLst>
                  <a:ext uri="{FF2B5EF4-FFF2-40B4-BE49-F238E27FC236}">
                    <a16:creationId xmlns:a16="http://schemas.microsoft.com/office/drawing/2014/main" xmlns="" id="{ED014B98-4892-A92C-CC03-94A4B97D073A}"/>
                  </a:ext>
                </a:extLst>
              </p:cNvPr>
              <p:cNvSpPr/>
              <p:nvPr/>
            </p:nvSpPr>
            <p:spPr>
              <a:xfrm>
                <a:off x="1348833" y="38509"/>
                <a:ext cx="2796387" cy="279638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991" y="4067"/>
                    </a:moveTo>
                    <a:lnTo>
                      <a:pt x="59991" y="4067"/>
                    </a:lnTo>
                    <a:cubicBezTo>
                      <a:pt x="79078" y="4064"/>
                      <a:pt x="96849" y="13795"/>
                      <a:pt x="107129" y="29878"/>
                    </a:cubicBezTo>
                    <a:cubicBezTo>
                      <a:pt x="117408" y="45960"/>
                      <a:pt x="118776" y="66175"/>
                      <a:pt x="110758" y="83496"/>
                    </a:cubicBezTo>
                    <a:lnTo>
                      <a:pt x="114269" y="85523"/>
                    </a:lnTo>
                    <a:lnTo>
                      <a:pt x="105797" y="86441"/>
                    </a:lnTo>
                    <a:lnTo>
                      <a:pt x="101940" y="78405"/>
                    </a:lnTo>
                    <a:lnTo>
                      <a:pt x="105449" y="80431"/>
                    </a:lnTo>
                    <a:cubicBezTo>
                      <a:pt x="112382" y="65011"/>
                      <a:pt x="111022" y="47127"/>
                      <a:pt x="101838" y="32932"/>
                    </a:cubicBezTo>
                    <a:cubicBezTo>
                      <a:pt x="92654" y="18737"/>
                      <a:pt x="76899" y="10167"/>
                      <a:pt x="59992" y="10169"/>
                    </a:cubicBezTo>
                    <a:close/>
                  </a:path>
                </a:pathLst>
              </a:cu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Figura a mano libera 14">
                <a:extLst>
                  <a:ext uri="{FF2B5EF4-FFF2-40B4-BE49-F238E27FC236}">
                    <a16:creationId xmlns:a16="http://schemas.microsoft.com/office/drawing/2014/main" xmlns="" id="{DFF3454C-CBE1-226D-1FC4-DF3B316ECDF7}"/>
                  </a:ext>
                </a:extLst>
              </p:cNvPr>
              <p:cNvSpPr/>
              <p:nvPr/>
            </p:nvSpPr>
            <p:spPr>
              <a:xfrm>
                <a:off x="1297381" y="127220"/>
                <a:ext cx="2796387" cy="279638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435" y="87973"/>
                    </a:moveTo>
                    <a:cubicBezTo>
                      <a:pt x="98891" y="104498"/>
                      <a:pt x="81581" y="115017"/>
                      <a:pt x="62518" y="115876"/>
                    </a:cubicBezTo>
                    <a:cubicBezTo>
                      <a:pt x="43454" y="116735"/>
                      <a:pt x="25269" y="107816"/>
                      <a:pt x="14277" y="92216"/>
                    </a:cubicBezTo>
                    <a:lnTo>
                      <a:pt x="10766" y="94244"/>
                    </a:lnTo>
                    <a:lnTo>
                      <a:pt x="14207" y="86447"/>
                    </a:lnTo>
                    <a:lnTo>
                      <a:pt x="23095" y="87124"/>
                    </a:lnTo>
                    <a:lnTo>
                      <a:pt x="19585" y="89151"/>
                    </a:lnTo>
                    <a:cubicBezTo>
                      <a:pt x="29474" y="102860"/>
                      <a:pt x="45637" y="110621"/>
                      <a:pt x="62519" y="109767"/>
                    </a:cubicBezTo>
                    <a:cubicBezTo>
                      <a:pt x="79400" y="108913"/>
                      <a:pt x="94697" y="99559"/>
                      <a:pt x="103151" y="84922"/>
                    </a:cubicBezTo>
                    <a:close/>
                  </a:path>
                </a:pathLst>
              </a:cu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Figura a mano libera 15">
                <a:extLst>
                  <a:ext uri="{FF2B5EF4-FFF2-40B4-BE49-F238E27FC236}">
                    <a16:creationId xmlns:a16="http://schemas.microsoft.com/office/drawing/2014/main" xmlns="" id="{83C989E3-076F-8B17-4A87-FC2814197A99}"/>
                  </a:ext>
                </a:extLst>
              </p:cNvPr>
              <p:cNvSpPr/>
              <p:nvPr/>
            </p:nvSpPr>
            <p:spPr>
              <a:xfrm>
                <a:off x="1245928" y="38509"/>
                <a:ext cx="2796387" cy="279638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561" y="87966"/>
                    </a:moveTo>
                    <a:cubicBezTo>
                      <a:pt x="2017" y="71436"/>
                      <a:pt x="1562" y="51181"/>
                      <a:pt x="10353" y="34238"/>
                    </a:cubicBezTo>
                    <a:cubicBezTo>
                      <a:pt x="19144" y="17296"/>
                      <a:pt x="35968" y="6007"/>
                      <a:pt x="54979" y="4293"/>
                    </a:cubicBezTo>
                    <a:lnTo>
                      <a:pt x="54979" y="239"/>
                    </a:lnTo>
                    <a:lnTo>
                      <a:pt x="60009" y="7118"/>
                    </a:lnTo>
                    <a:lnTo>
                      <a:pt x="54977" y="14476"/>
                    </a:lnTo>
                    <a:lnTo>
                      <a:pt x="54978" y="10423"/>
                    </a:lnTo>
                    <a:cubicBezTo>
                      <a:pt x="38157" y="12127"/>
                      <a:pt x="23347" y="22244"/>
                      <a:pt x="15643" y="37294"/>
                    </a:cubicBezTo>
                    <a:cubicBezTo>
                      <a:pt x="7939" y="52344"/>
                      <a:pt x="8392" y="70273"/>
                      <a:pt x="16845" y="84915"/>
                    </a:cubicBezTo>
                    <a:close/>
                  </a:path>
                </a:pathLst>
              </a:cu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uppo 16">
            <a:extLst>
              <a:ext uri="{FF2B5EF4-FFF2-40B4-BE49-F238E27FC236}">
                <a16:creationId xmlns:a16="http://schemas.microsoft.com/office/drawing/2014/main" xmlns="" id="{17EA6F00-F2E4-CB00-9D56-71C7B942C5C7}"/>
              </a:ext>
            </a:extLst>
          </p:cNvPr>
          <p:cNvGrpSpPr/>
          <p:nvPr/>
        </p:nvGrpSpPr>
        <p:grpSpPr>
          <a:xfrm rot="21328594">
            <a:off x="1233832" y="1800361"/>
            <a:ext cx="3917071" cy="2044931"/>
            <a:chOff x="-195534" y="-323"/>
            <a:chExt cx="2509701" cy="1238896"/>
          </a:xfrm>
        </p:grpSpPr>
        <p:grpSp>
          <p:nvGrpSpPr>
            <p:cNvPr id="17" name="Gruppo 17">
              <a:extLst>
                <a:ext uri="{FF2B5EF4-FFF2-40B4-BE49-F238E27FC236}">
                  <a16:creationId xmlns:a16="http://schemas.microsoft.com/office/drawing/2014/main" xmlns="" id="{B16FF663-C076-BEA8-6386-0694050A7E84}"/>
                </a:ext>
              </a:extLst>
            </p:cNvPr>
            <p:cNvGrpSpPr/>
            <p:nvPr/>
          </p:nvGrpSpPr>
          <p:grpSpPr>
            <a:xfrm>
              <a:off x="-195534" y="-323"/>
              <a:ext cx="2509701" cy="1238896"/>
              <a:chOff x="-195534" y="-323"/>
              <a:chExt cx="2509701" cy="1238896"/>
            </a:xfrm>
          </p:grpSpPr>
          <p:sp>
            <p:nvSpPr>
              <p:cNvPr id="18" name="Rettangolo 18">
                <a:extLst>
                  <a:ext uri="{FF2B5EF4-FFF2-40B4-BE49-F238E27FC236}">
                    <a16:creationId xmlns:a16="http://schemas.microsoft.com/office/drawing/2014/main" xmlns="" id="{6060F96D-AE8F-1315-4E81-511481086EA6}"/>
                  </a:ext>
                </a:extLst>
              </p:cNvPr>
              <p:cNvSpPr/>
              <p:nvPr/>
            </p:nvSpPr>
            <p:spPr>
              <a:xfrm>
                <a:off x="0" y="0"/>
                <a:ext cx="1933575" cy="1238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Rettangolo 19">
                <a:extLst>
                  <a:ext uri="{FF2B5EF4-FFF2-40B4-BE49-F238E27FC236}">
                    <a16:creationId xmlns:a16="http://schemas.microsoft.com/office/drawing/2014/main" xmlns="" id="{669BE87F-7F3D-E0BB-1FA6-6C8EE554A2C1}"/>
                  </a:ext>
                </a:extLst>
              </p:cNvPr>
              <p:cNvSpPr/>
              <p:nvPr/>
            </p:nvSpPr>
            <p:spPr>
              <a:xfrm>
                <a:off x="1205219" y="488209"/>
                <a:ext cx="539142" cy="261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Casella di testo 20">
                <a:extLst>
                  <a:ext uri="{FF2B5EF4-FFF2-40B4-BE49-F238E27FC236}">
                    <a16:creationId xmlns:a16="http://schemas.microsoft.com/office/drawing/2014/main" xmlns="" id="{3AA9CB04-3CF3-D5A9-AF89-D271460E843F}"/>
                  </a:ext>
                </a:extLst>
              </p:cNvPr>
              <p:cNvSpPr txBox="1"/>
              <p:nvPr/>
            </p:nvSpPr>
            <p:spPr>
              <a:xfrm rot="271406">
                <a:off x="1058796" y="561777"/>
                <a:ext cx="1255371" cy="261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887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Συζήτηση</a:t>
                </a:r>
                <a:r>
                  <a:rPr lang="de-DE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&amp; </a:t>
                </a:r>
                <a:r>
                  <a:rPr lang="el-GR" sz="20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Αναστοχασμός</a:t>
                </a:r>
                <a:endParaRPr lang="el-GR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Figura a mano libera 21">
                <a:extLst>
                  <a:ext uri="{FF2B5EF4-FFF2-40B4-BE49-F238E27FC236}">
                    <a16:creationId xmlns:a16="http://schemas.microsoft.com/office/drawing/2014/main" xmlns="" id="{C89088C0-B3F0-257C-556E-BB0D18C83F5C}"/>
                  </a:ext>
                </a:extLst>
              </p:cNvPr>
              <p:cNvSpPr/>
              <p:nvPr/>
            </p:nvSpPr>
            <p:spPr>
              <a:xfrm rot="1081532">
                <a:off x="363142" y="-323"/>
                <a:ext cx="1238896" cy="123889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0527" y="73941"/>
                    </a:moveTo>
                    <a:lnTo>
                      <a:pt x="110527" y="73941"/>
                    </a:lnTo>
                    <a:cubicBezTo>
                      <a:pt x="105690" y="91472"/>
                      <a:pt x="92112" y="105243"/>
                      <a:pt x="74651" y="110326"/>
                    </a:cubicBezTo>
                    <a:cubicBezTo>
                      <a:pt x="57190" y="115409"/>
                      <a:pt x="38342" y="111079"/>
                      <a:pt x="24851" y="98883"/>
                    </a:cubicBezTo>
                    <a:lnTo>
                      <a:pt x="18932" y="103462"/>
                    </a:lnTo>
                    <a:lnTo>
                      <a:pt x="23042" y="88592"/>
                    </a:lnTo>
                    <a:lnTo>
                      <a:pt x="39929" y="87218"/>
                    </a:lnTo>
                    <a:lnTo>
                      <a:pt x="34034" y="91779"/>
                    </a:lnTo>
                    <a:lnTo>
                      <a:pt x="34034" y="91779"/>
                    </a:lnTo>
                    <a:cubicBezTo>
                      <a:pt x="44778" y="100558"/>
                      <a:pt x="59230" y="103313"/>
                      <a:pt x="72451" y="99104"/>
                    </a:cubicBezTo>
                    <a:cubicBezTo>
                      <a:pt x="85671" y="94894"/>
                      <a:pt x="95870" y="84290"/>
                      <a:pt x="99560" y="709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ttangolo 22">
                <a:extLst>
                  <a:ext uri="{FF2B5EF4-FFF2-40B4-BE49-F238E27FC236}">
                    <a16:creationId xmlns:a16="http://schemas.microsoft.com/office/drawing/2014/main" xmlns="" id="{E7606F7E-E43C-D853-24D0-05D35567266A}"/>
                  </a:ext>
                </a:extLst>
              </p:cNvPr>
              <p:cNvSpPr/>
              <p:nvPr/>
            </p:nvSpPr>
            <p:spPr>
              <a:xfrm>
                <a:off x="189212" y="317948"/>
                <a:ext cx="602353" cy="602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Casella di testo 23">
                <a:extLst>
                  <a:ext uri="{FF2B5EF4-FFF2-40B4-BE49-F238E27FC236}">
                    <a16:creationId xmlns:a16="http://schemas.microsoft.com/office/drawing/2014/main" xmlns="" id="{93E95703-E3EA-DFE5-C92A-A446B520C7C7}"/>
                  </a:ext>
                </a:extLst>
              </p:cNvPr>
              <p:cNvSpPr txBox="1"/>
              <p:nvPr/>
            </p:nvSpPr>
            <p:spPr>
              <a:xfrm rot="271406">
                <a:off x="-195534" y="237353"/>
                <a:ext cx="983293" cy="602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887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Σχεδιασμός</a:t>
                </a:r>
                <a:endParaRPr lang="el-GR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Figura a mano libera 24">
                <a:extLst>
                  <a:ext uri="{FF2B5EF4-FFF2-40B4-BE49-F238E27FC236}">
                    <a16:creationId xmlns:a16="http://schemas.microsoft.com/office/drawing/2014/main" xmlns="" id="{23A54D39-493E-E50C-E9BA-5398C1FA732B}"/>
                  </a:ext>
                </a:extLst>
              </p:cNvPr>
              <p:cNvSpPr/>
              <p:nvPr/>
            </p:nvSpPr>
            <p:spPr>
              <a:xfrm rot="21108170">
                <a:off x="363142" y="-323"/>
                <a:ext cx="1238896" cy="123889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8543" y="27927"/>
                    </a:moveTo>
                    <a:lnTo>
                      <a:pt x="18543" y="27927"/>
                    </a:lnTo>
                    <a:cubicBezTo>
                      <a:pt x="29671" y="13543"/>
                      <a:pt x="47459" y="5955"/>
                      <a:pt x="65543" y="7879"/>
                    </a:cubicBezTo>
                    <a:cubicBezTo>
                      <a:pt x="83627" y="9802"/>
                      <a:pt x="99422" y="20961"/>
                      <a:pt x="107276" y="37364"/>
                    </a:cubicBezTo>
                    <a:lnTo>
                      <a:pt x="114489" y="35374"/>
                    </a:lnTo>
                    <a:lnTo>
                      <a:pt x="105044" y="47572"/>
                    </a:lnTo>
                    <a:lnTo>
                      <a:pt x="88899" y="42434"/>
                    </a:lnTo>
                    <a:lnTo>
                      <a:pt x="96083" y="40452"/>
                    </a:lnTo>
                    <a:lnTo>
                      <a:pt x="96083" y="40452"/>
                    </a:lnTo>
                    <a:cubicBezTo>
                      <a:pt x="89474" y="28253"/>
                      <a:pt x="77149" y="20219"/>
                      <a:pt x="63320" y="19096"/>
                    </a:cubicBezTo>
                    <a:cubicBezTo>
                      <a:pt x="49491" y="17974"/>
                      <a:pt x="36031" y="23915"/>
                      <a:pt x="27541" y="348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05CEA2-D104-CAC8-464B-628B0C4CDD4A}"/>
              </a:ext>
            </a:extLst>
          </p:cNvPr>
          <p:cNvSpPr txBox="1"/>
          <p:nvPr/>
        </p:nvSpPr>
        <p:spPr>
          <a:xfrm>
            <a:off x="741086" y="335048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Πραγματοποίηση διδασκαλιών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37" name="Ομάδα 36">
            <a:extLst>
              <a:ext uri="{FF2B5EF4-FFF2-40B4-BE49-F238E27FC236}">
                <a16:creationId xmlns:a16="http://schemas.microsoft.com/office/drawing/2014/main" xmlns="" id="{60084229-9A0B-ADD9-8DE7-730C5301F485}"/>
              </a:ext>
            </a:extLst>
          </p:cNvPr>
          <p:cNvGrpSpPr/>
          <p:nvPr/>
        </p:nvGrpSpPr>
        <p:grpSpPr>
          <a:xfrm>
            <a:off x="741086" y="5174824"/>
            <a:ext cx="11364739" cy="1683176"/>
            <a:chOff x="396239" y="5428560"/>
            <a:chExt cx="10763110" cy="1683176"/>
          </a:xfrm>
        </p:grpSpPr>
        <p:grpSp>
          <p:nvGrpSpPr>
            <p:cNvPr id="29" name="Group 8">
              <a:extLst>
                <a:ext uri="{FF2B5EF4-FFF2-40B4-BE49-F238E27FC236}">
                  <a16:creationId xmlns:a16="http://schemas.microsoft.com/office/drawing/2014/main" xmlns="" id="{E22C2029-E84E-A873-D6DB-492FC2518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39" y="5725154"/>
              <a:ext cx="4493679" cy="884968"/>
              <a:chOff x="470537" y="448765"/>
              <a:chExt cx="3214334" cy="360710"/>
            </a:xfrm>
          </p:grpSpPr>
          <p:pic>
            <p:nvPicPr>
              <p:cNvPr id="30" name="Picture 59" descr="A close up of a logo&#10;&#10;Description automatically generated">
                <a:extLst>
                  <a:ext uri="{FF2B5EF4-FFF2-40B4-BE49-F238E27FC236}">
                    <a16:creationId xmlns:a16="http://schemas.microsoft.com/office/drawing/2014/main" xmlns="" id="{C1E86FD6-DEBE-0786-9958-02A1BF4643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906" y="448765"/>
                <a:ext cx="1611086" cy="195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60">
                <a:extLst>
                  <a:ext uri="{FF2B5EF4-FFF2-40B4-BE49-F238E27FC236}">
                    <a16:creationId xmlns:a16="http://schemas.microsoft.com/office/drawing/2014/main" xmlns="" id="{2F013CE7-D5E4-AF83-5781-FEB9A4CF7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537" y="695632"/>
                <a:ext cx="3214334" cy="113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Roboto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oboto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Roboto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l-GR" sz="675" dirty="0">
                    <a:solidFill>
                      <a:srgbClr val="1F4FA0"/>
                    </a:solidFill>
                    <a:latin typeface="Arial" panose="020B0604020202020204" pitchFamily="34" charset="0"/>
                    <a:ea typeface="FreeSans"/>
                    <a:cs typeface="FreeSans"/>
                  </a:rPr>
                  <a:t>LOOP  </a:t>
                </a:r>
                <a:r>
                  <a:rPr lang="en-GB" altLang="el-GR" sz="675" dirty="0">
                    <a:solidFill>
                      <a:srgbClr val="1F4FA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626148-EPP-1-2020-2-PT-EPPKA3-PI-POLICY</a:t>
                </a:r>
                <a:endParaRPr lang="el-GR" altLang="el-GR" sz="675" dirty="0">
                  <a:solidFill>
                    <a:srgbClr val="1F4FA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EC23F0A-F5C6-5F82-C134-BFE23C333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038" y="5924915"/>
              <a:ext cx="5643563" cy="314894"/>
            </a:xfrm>
            <a:prstGeom prst="rect">
              <a:avLst/>
            </a:prstGeom>
            <a:noFill/>
            <a:ln w="63500" cmpd="tri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Roboto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Roboto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boto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l-GR" altLang="el-GR" sz="1100" dirty="0">
                  <a:latin typeface="Arial" panose="020B0604020202020204" pitchFamily="34" charset="0"/>
                  <a:cs typeface="Arial" panose="020B0604020202020204" pitchFamily="34" charset="0"/>
                </a:rPr>
                <a:t>6 Πανεπιστήμια, 3 Υπουργεία/Εθνικές Αρχές, 4 Ερευνητικοί Οργανισμοί</a:t>
              </a:r>
              <a:endParaRPr lang="en-GB" altLang="el-GR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Τίτλος 1">
              <a:extLst>
                <a:ext uri="{FF2B5EF4-FFF2-40B4-BE49-F238E27FC236}">
                  <a16:creationId xmlns:a16="http://schemas.microsoft.com/office/drawing/2014/main" xmlns="" id="{4A776366-329D-6C2C-1DF7-C061A3C0B544}"/>
                </a:ext>
              </a:extLst>
            </p:cNvPr>
            <p:cNvSpPr txBox="1">
              <a:spLocks/>
            </p:cNvSpPr>
            <p:nvPr/>
          </p:nvSpPr>
          <p:spPr>
            <a:xfrm>
              <a:off x="4018439" y="5428560"/>
              <a:ext cx="7140910" cy="1683176"/>
            </a:xfr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LOOP </a:t>
              </a:r>
              <a:br>
                <a:rPr lang="el-GR" sz="1200" dirty="0">
                  <a:solidFill>
                    <a:srgbClr val="002060"/>
                  </a:solidFill>
                  <a:latin typeface="arial" panose="020B0604020202020204" pitchFamily="34" charset="0"/>
                </a:rPr>
              </a:br>
              <a:r>
                <a:rPr lang="el-GR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Προκλήσεις και ευκαιρίες για μια νέα προσέγγιση στην επαγγελματική σταδιοδρομία των εκπαιδευτικών 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16588CE-D43C-28EE-C404-BADE401928E9}"/>
                </a:ext>
              </a:extLst>
            </p:cNvPr>
            <p:cNvSpPr txBox="1"/>
            <p:nvPr/>
          </p:nvSpPr>
          <p:spPr>
            <a:xfrm>
              <a:off x="5761395" y="6377376"/>
              <a:ext cx="45869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3"/>
                </a:rPr>
                <a:t>https://empowering-teachers.eu/</a:t>
              </a:r>
              <a:endParaRPr lang="en-US" dirty="0"/>
            </a:p>
          </p:txBody>
        </p:sp>
        <p:pic>
          <p:nvPicPr>
            <p:cNvPr id="36" name="Εικόνα 1">
              <a:extLst>
                <a:ext uri="{FF2B5EF4-FFF2-40B4-BE49-F238E27FC236}">
                  <a16:creationId xmlns:a16="http://schemas.microsoft.com/office/drawing/2014/main" xmlns="" id="{D48E67E9-222F-5ABB-AFED-83E137804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810" y="6377376"/>
              <a:ext cx="608151" cy="29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520FCB19-C73B-F243-493A-721222D8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208" y="4491896"/>
            <a:ext cx="1717809" cy="83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992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4">
            <a:extLst>
              <a:ext uri="{FF2B5EF4-FFF2-40B4-BE49-F238E27FC236}">
                <a16:creationId xmlns:a16="http://schemas.microsoft.com/office/drawing/2014/main" xmlns="" id="{B72ECBD1-6E19-1F13-0A8D-6E8A0D55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28800"/>
            <a:ext cx="4419600" cy="1828800"/>
          </a:xfrm>
          <a:prstGeom prst="homePlate">
            <a:avLst>
              <a:gd name="adj" fmla="val 91956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«Έχεις σταθερά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χαρακτηριστικά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και αυτά κρίνω»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523B23E6-B022-DA16-04B0-3E490CFFE4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63726"/>
            <a:ext cx="9144000" cy="1325563"/>
          </a:xfrm>
        </p:spPr>
        <p:txBody>
          <a:bodyPr/>
          <a:lstStyle/>
          <a:p>
            <a:pPr algn="ctr" eaLnBrk="1" hangingPunct="1"/>
            <a:r>
              <a:rPr lang="el-GR" altLang="en-US" sz="2400" b="1" dirty="0">
                <a:latin typeface="+mn-lt"/>
              </a:rPr>
              <a:t>Τι επικοινωνιακά ρεπερτόρια αξιοποιούμε για να ενθαρρύνουμε τη </a:t>
            </a:r>
            <a:r>
              <a:rPr lang="el-GR" altLang="en-US" sz="2400" b="1" u="sng" dirty="0">
                <a:latin typeface="+mn-lt"/>
              </a:rPr>
              <a:t>νοοτροπία ανάπτυξης</a:t>
            </a:r>
            <a:r>
              <a:rPr lang="en-US" altLang="en-US" sz="2400" b="1" dirty="0">
                <a:latin typeface="+mn-lt"/>
              </a:rPr>
              <a:t>;</a:t>
            </a:r>
            <a:endParaRPr lang="el-GR" altLang="en-US" sz="2400" b="1" dirty="0">
              <a:latin typeface="+mn-lt"/>
            </a:endParaRPr>
          </a:p>
        </p:txBody>
      </p:sp>
      <p:sp>
        <p:nvSpPr>
          <p:cNvPr id="60420" name="AutoShape 7">
            <a:extLst>
              <a:ext uri="{FF2B5EF4-FFF2-40B4-BE49-F238E27FC236}">
                <a16:creationId xmlns:a16="http://schemas.microsoft.com/office/drawing/2014/main" xmlns="" id="{3C8BEB39-B358-8B6A-E01E-A8C8FF32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43400"/>
            <a:ext cx="4343400" cy="1752600"/>
          </a:xfrm>
          <a:prstGeom prst="homePlate">
            <a:avLst>
              <a:gd name="adj" fmla="val 90135"/>
            </a:avLst>
          </a:prstGeom>
          <a:solidFill>
            <a:srgbClr val="A6E2C4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«Είσαι ένα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αναπτυσσόμενο άτομο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και με ενδιαφέρει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η ανάπτυξή σου».</a:t>
            </a:r>
          </a:p>
        </p:txBody>
      </p:sp>
      <p:sp>
        <p:nvSpPr>
          <p:cNvPr id="60421" name="AutoShape 9">
            <a:extLst>
              <a:ext uri="{FF2B5EF4-FFF2-40B4-BE49-F238E27FC236}">
                <a16:creationId xmlns:a16="http://schemas.microsoft.com/office/drawing/2014/main" xmlns="" id="{23642CE6-D2B5-13B0-81B7-4FF929F4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828800"/>
            <a:ext cx="1981200" cy="1828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21" y="10800"/>
                </a:moveTo>
                <a:cubicBezTo>
                  <a:pt x="2421" y="15428"/>
                  <a:pt x="6172" y="19179"/>
                  <a:pt x="10800" y="19179"/>
                </a:cubicBezTo>
                <a:cubicBezTo>
                  <a:pt x="15428" y="19179"/>
                  <a:pt x="19179" y="15428"/>
                  <a:pt x="19179" y="10800"/>
                </a:cubicBezTo>
                <a:cubicBezTo>
                  <a:pt x="19179" y="6172"/>
                  <a:pt x="15428" y="2421"/>
                  <a:pt x="10800" y="2421"/>
                </a:cubicBezTo>
                <a:cubicBezTo>
                  <a:pt x="6172" y="2421"/>
                  <a:pt x="2421" y="6172"/>
                  <a:pt x="2421" y="1080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Στατική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νοοτροπία</a:t>
            </a:r>
          </a:p>
        </p:txBody>
      </p:sp>
      <p:sp>
        <p:nvSpPr>
          <p:cNvPr id="60422" name="AutoShape 10">
            <a:extLst>
              <a:ext uri="{FF2B5EF4-FFF2-40B4-BE49-F238E27FC236}">
                <a16:creationId xmlns:a16="http://schemas.microsoft.com/office/drawing/2014/main" xmlns="" id="{FEB54FA3-185F-C4C4-290C-82468320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267200"/>
            <a:ext cx="1981200" cy="1828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21" y="10800"/>
                </a:moveTo>
                <a:cubicBezTo>
                  <a:pt x="2421" y="15428"/>
                  <a:pt x="6172" y="19179"/>
                  <a:pt x="10800" y="19179"/>
                </a:cubicBezTo>
                <a:cubicBezTo>
                  <a:pt x="15428" y="19179"/>
                  <a:pt x="19179" y="15428"/>
                  <a:pt x="19179" y="10800"/>
                </a:cubicBezTo>
                <a:cubicBezTo>
                  <a:pt x="19179" y="6172"/>
                  <a:pt x="15428" y="2421"/>
                  <a:pt x="10800" y="2421"/>
                </a:cubicBezTo>
                <a:cubicBezTo>
                  <a:pt x="6172" y="2421"/>
                  <a:pt x="2421" y="6172"/>
                  <a:pt x="2421" y="10800"/>
                </a:cubicBezTo>
                <a:close/>
              </a:path>
            </a:pathLst>
          </a:custGeom>
          <a:solidFill>
            <a:srgbClr val="A6E2C4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Δυναμική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νοοτροπία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5B916090-C28F-5DEB-D1FF-F4E50B3C316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8500C664-BF3B-DBAD-1A45-68CEBB363902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1198" y="490021"/>
            <a:ext cx="8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Στρατηγικές μεντορικής σχέσης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011198" y="1223239"/>
            <a:ext cx="9258812" cy="4358886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Πρακτικές </a:t>
            </a:r>
            <a:r>
              <a:rPr lang="el-G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μοντελοποίησης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– ο/η ένας/μία επισκέπτεται την τάξη του/της άλλου/ης.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Αναστοχαστικές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πρακτικές – οι εμπλεκόμενοι/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ανταλλάσσουν οπτικές για όσα συνέβησαν στις τάξεις τους, είτε γραπτά είτε με προφορικές ενημερώσεις για πρακτικές και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ρουτίνες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Συνεργαστικός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σχεδιασμός, υλοποίηση ακόμα και με συνδιδασκαλίες, καθώς και αναστοχασμός επί αυτών.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Ομάδες μελέτης και συζήτησης σύγχρονων άρθρων και ερευνών, διερεύνηση ειδικών θεμάτων που σχετίζονται με τη διδασκαλία και μάθηση παίρνοντας αφορμή από πραγματικά γεγονότα και περιστατικά.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FE7CA09-2C86-0866-0B78-EB2CD8712BA4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25685578-A0E5-11D6-7893-E818AAE7B03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F8B48B36-0FDF-F372-FFFA-F614EA876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239"/>
            <a:ext cx="933450" cy="48178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3EF0CCD4-89B2-6387-1737-73FDB050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3241"/>
            <a:ext cx="933450" cy="48178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CAADBE5E-9AC9-DAE5-D183-8AE96347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2350"/>
            <a:ext cx="933450" cy="4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47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44710" y="424777"/>
            <a:ext cx="915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Ο θεσμός του μέντορα στην Ελλάδα</a:t>
            </a:r>
          </a:p>
        </p:txBody>
      </p:sp>
      <p:grpSp>
        <p:nvGrpSpPr>
          <p:cNvPr id="16" name="Ομάδα 15"/>
          <p:cNvGrpSpPr/>
          <p:nvPr/>
        </p:nvGrpSpPr>
        <p:grpSpPr>
          <a:xfrm>
            <a:off x="795196" y="3173840"/>
            <a:ext cx="11227859" cy="2514246"/>
            <a:chOff x="795196" y="3173840"/>
            <a:chExt cx="11227859" cy="2514246"/>
          </a:xfrm>
        </p:grpSpPr>
        <p:sp>
          <p:nvSpPr>
            <p:cNvPr id="15" name="TextBox 14"/>
            <p:cNvSpPr txBox="1"/>
            <p:nvPr/>
          </p:nvSpPr>
          <p:spPr>
            <a:xfrm>
              <a:off x="795197" y="3721818"/>
              <a:ext cx="6712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/>
                <a:t>Ν. 4823/2021</a:t>
              </a:r>
            </a:p>
          </p:txBody>
        </p:sp>
        <p:grpSp>
          <p:nvGrpSpPr>
            <p:cNvPr id="7" name="Ομάδα 6"/>
            <p:cNvGrpSpPr/>
            <p:nvPr/>
          </p:nvGrpSpPr>
          <p:grpSpPr>
            <a:xfrm>
              <a:off x="795196" y="3173840"/>
              <a:ext cx="11227859" cy="2514246"/>
              <a:chOff x="795196" y="3173840"/>
              <a:chExt cx="11227859" cy="2514246"/>
            </a:xfrm>
          </p:grpSpPr>
          <p:pic>
            <p:nvPicPr>
              <p:cNvPr id="1026" name="Picture 2" descr="Mentoring in Entrepreneurship Support: Some Basics – Ewing Marion Kauffman  Foundation | Kauffman.org">
                <a:extLst>
                  <a:ext uri="{FF2B5EF4-FFF2-40B4-BE49-F238E27FC236}">
                    <a16:creationId xmlns:a16="http://schemas.microsoft.com/office/drawing/2014/main" xmlns="" id="{DB49BF27-36BC-044B-706B-45E85D7CC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7134" y="3173840"/>
                <a:ext cx="3905921" cy="2213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Ορθογώνιο 2"/>
              <p:cNvSpPr/>
              <p:nvPr/>
            </p:nvSpPr>
            <p:spPr>
              <a:xfrm>
                <a:off x="795196" y="4210758"/>
                <a:ext cx="789509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θεσμοθετείται </a:t>
                </a:r>
                <a:r>
                  <a:rPr lang="el-GR" b="1" dirty="0"/>
                  <a:t>ο/η παιδαγωγικός σύμβουλος - μέντορας </a:t>
                </a:r>
                <a:r>
                  <a:rPr lang="el-GR" dirty="0"/>
                  <a:t>και προσδιορίζεται ο ρόλος του/της: «να εμπνεύσει, να προσανατολίσει κάθε νεοδιοριζόμενο ή πρόσφατα τοποθετημένο στη σχολική μονάδα μόνιμο ή αναπληρωτή ή ωρομίσθιο εκπαιδευτικό με στόχο την ποιοτική αναβάθμιση της διδασκαλίας του και εν γένει του παρεχόμενου από αυτόν εκπαιδευτικού έργου»</a:t>
                </a:r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A6EC1-824B-26B6-0B86-D47ABD001568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xmlns="" id="{51F81BB1-F7DF-F3F9-0315-FBDB2EC4462E}"/>
              </a:ext>
            </a:extLst>
          </p:cNvPr>
          <p:cNvCxnSpPr/>
          <p:nvPr/>
        </p:nvCxnSpPr>
        <p:spPr>
          <a:xfrm>
            <a:off x="11977561" y="1235413"/>
            <a:ext cx="0" cy="4387174"/>
          </a:xfrm>
          <a:prstGeom prst="straightConnector1">
            <a:avLst/>
          </a:prstGeom>
          <a:ln w="984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Ομάδα 7"/>
          <p:cNvGrpSpPr/>
          <p:nvPr/>
        </p:nvGrpSpPr>
        <p:grpSpPr>
          <a:xfrm>
            <a:off x="875763" y="1118350"/>
            <a:ext cx="10610760" cy="1107996"/>
            <a:chOff x="875763" y="1118350"/>
            <a:chExt cx="10610760" cy="1107996"/>
          </a:xfrm>
        </p:grpSpPr>
        <p:sp>
          <p:nvSpPr>
            <p:cNvPr id="10" name="TextBox 9"/>
            <p:cNvSpPr txBox="1"/>
            <p:nvPr/>
          </p:nvSpPr>
          <p:spPr>
            <a:xfrm>
              <a:off x="875764" y="1118350"/>
              <a:ext cx="6503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/>
                <a:t>Ν. 1566/1985</a:t>
              </a:r>
            </a:p>
          </p:txBody>
        </p:sp>
        <p:grpSp>
          <p:nvGrpSpPr>
            <p:cNvPr id="4" name="Ομάδα 3"/>
            <p:cNvGrpSpPr/>
            <p:nvPr/>
          </p:nvGrpSpPr>
          <p:grpSpPr>
            <a:xfrm>
              <a:off x="875763" y="1164405"/>
              <a:ext cx="10610760" cy="1061941"/>
              <a:chOff x="875763" y="1164405"/>
              <a:chExt cx="10610760" cy="1061941"/>
            </a:xfrm>
          </p:grpSpPr>
          <p:sp>
            <p:nvSpPr>
              <p:cNvPr id="2" name="Ορθογώνιο 1"/>
              <p:cNvSpPr/>
              <p:nvPr/>
            </p:nvSpPr>
            <p:spPr>
              <a:xfrm>
                <a:off x="875763" y="1580015"/>
                <a:ext cx="71220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θεσμοθετούνται τα Περιφερειακά Επιμορφωτικά Κέντρα (Π.Ε.Κ.) με στόχο την επιμόρφωση των νεοδιόριστων εκπαιδευτικών</a:t>
                </a:r>
              </a:p>
            </p:txBody>
          </p:sp>
          <p:pic>
            <p:nvPicPr>
              <p:cNvPr id="17" name="Picture 2" descr="Mentoring in Entrepreneurship Support: Some Basics – Ewing Marion Kauffman  Foundation | Kauffman.org">
                <a:extLst>
                  <a:ext uri="{FF2B5EF4-FFF2-40B4-BE49-F238E27FC236}">
                    <a16:creationId xmlns:a16="http://schemas.microsoft.com/office/drawing/2014/main" xmlns="" id="{B85CC357-9F55-D9C8-068B-23D47C55F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77426" y="1164405"/>
                <a:ext cx="1309097" cy="741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Ομάδα 11"/>
          <p:cNvGrpSpPr/>
          <p:nvPr/>
        </p:nvGrpSpPr>
        <p:grpSpPr>
          <a:xfrm>
            <a:off x="4127680" y="2055098"/>
            <a:ext cx="7428707" cy="1752303"/>
            <a:chOff x="4127680" y="2055098"/>
            <a:chExt cx="7428707" cy="1752303"/>
          </a:xfrm>
        </p:grpSpPr>
        <p:sp>
          <p:nvSpPr>
            <p:cNvPr id="13" name="TextBox 12"/>
            <p:cNvSpPr txBox="1"/>
            <p:nvPr/>
          </p:nvSpPr>
          <p:spPr>
            <a:xfrm>
              <a:off x="4127680" y="2366525"/>
              <a:ext cx="6503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/>
                <a:t>Ν. 3848/2010</a:t>
              </a:r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4151291" y="2055098"/>
              <a:ext cx="7405096" cy="1752303"/>
              <a:chOff x="4151291" y="2055098"/>
              <a:chExt cx="7405096" cy="1752303"/>
            </a:xfrm>
          </p:grpSpPr>
          <p:sp>
            <p:nvSpPr>
              <p:cNvPr id="14" name="Ορθογώνιο 13"/>
              <p:cNvSpPr/>
              <p:nvPr/>
            </p:nvSpPr>
            <p:spPr>
              <a:xfrm>
                <a:off x="4151291" y="2884071"/>
                <a:ext cx="685585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προβλέπεται ο </a:t>
                </a:r>
                <a:r>
                  <a:rPr lang="el-GR" b="1" dirty="0"/>
                  <a:t>θεσμός του μέντορα για τους/τις νεοδιόριστους/</a:t>
                </a:r>
                <a:r>
                  <a:rPr lang="el-GR" b="1" dirty="0" err="1"/>
                  <a:t>ες</a:t>
                </a:r>
                <a:r>
                  <a:rPr lang="el-GR" b="1" dirty="0"/>
                  <a:t> εκπαιδευτικούς</a:t>
                </a:r>
                <a:r>
                  <a:rPr lang="el-GR" dirty="0"/>
                  <a:t>, ρόλο που αναλαμβάνουν ο/η σχολικός σύμβουλος και ο/η διευθυντής/</a:t>
                </a:r>
                <a:r>
                  <a:rPr lang="el-GR" dirty="0" err="1"/>
                  <a:t>ντρια</a:t>
                </a:r>
                <a:r>
                  <a:rPr lang="el-GR" dirty="0"/>
                  <a:t> της σχολικής μονάδας</a:t>
                </a:r>
              </a:p>
            </p:txBody>
          </p:sp>
          <p:pic>
            <p:nvPicPr>
              <p:cNvPr id="18" name="Picture 2" descr="Mentoring in Entrepreneurship Support: Some Basics – Ewing Marion Kauffman  Foundation | Kauffman.org">
                <a:extLst>
                  <a:ext uri="{FF2B5EF4-FFF2-40B4-BE49-F238E27FC236}">
                    <a16:creationId xmlns:a16="http://schemas.microsoft.com/office/drawing/2014/main" xmlns="" id="{85D7F0E0-A158-4896-C324-CB5DAF7D81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7563" y="2055098"/>
                <a:ext cx="1448824" cy="82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Rectangle 47">
            <a:extLst>
              <a:ext uri="{FF2B5EF4-FFF2-40B4-BE49-F238E27FC236}">
                <a16:creationId xmlns:a16="http://schemas.microsoft.com/office/drawing/2014/main" xmlns="" id="{F41E4D33-F5FF-B9FE-C67A-C813E8349B43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54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11199" y="1249320"/>
            <a:ext cx="8680360" cy="4688206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Ενημέρωση και ανταλλαγή πληροφοριών που σχετίζονται με την εκπαιδευτική διαδικασία.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Υποστήριξη σε θέματα αξιολόγησης των μαθητών/τριών.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Ομάδες μάθησης με εστίαση στη δοκιμή νέων ιδεών, προβληματισμό και βελτίωση πρακτικών.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Δικτύωση με άλλους νεοεισερχόμενους εκπαιδευτικούς, μέντορες και ειδικούς/</a:t>
            </a:r>
            <a:r>
              <a:rPr lang="el-G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ές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Στρατηγικές για το χτίσιμο των σχέσεων όπως κατανόηση αναγκών και συναισθημάτων, ξεκάθαρη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στοχοθεσία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, μηνύματα (λεκτικά, μη λεκτικά) με στόχο το χτίσιμο σχέσεων, εστίαση στα επιτεύγματα, ενεργητική ακρόαση.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199" y="490021"/>
            <a:ext cx="508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Στρατηγικές μεντορικής σχέσης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056E5689-EDCF-1B17-B70E-7A9343A57732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38107857-EC2A-C39F-64B1-EB85439A878D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20A11F1B-D431-FEFD-474E-7EC682FC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025"/>
            <a:ext cx="933450" cy="47030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E1D76EB5-6FBB-4A2D-249E-8C0C0E28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2506"/>
            <a:ext cx="933450" cy="4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908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2310" y="141516"/>
            <a:ext cx="8478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διαδικασία: </a:t>
            </a:r>
          </a:p>
          <a:p>
            <a:r>
              <a:rPr lang="el-GR" sz="2800" b="1" dirty="0">
                <a:solidFill>
                  <a:srgbClr val="002060"/>
                </a:solidFill>
              </a:rPr>
              <a:t>Συνθήκες αποτελεσματικής εφαρμογής πρακτικών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140008" y="1163150"/>
            <a:ext cx="9722880" cy="4952894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γνωστοποίηση σε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και η αποδοχή από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του πλαισίου λειτουργίας της μεντορικής σχέσης.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διαμόρφωση σχέσης εμπιστοσύνης των εμπλεκόμενων σε μια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σχέση είναι υψίστης σημασίας, αφού επιτρέπει την έκφραση ιδεών, το ρίσκο και τη μάθηση μέσω του λάθους.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νοοτροπία ανάπτυξης για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τους/τις εμπλεκόμενους/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στη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σχέση.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 διαδικασία απαιτεί προσεκτικό σχεδιασμό και αποτελεσματική εφαρμογή προκειμένου να ενσωματωθεί στην κουλτούρα του σχολικού οργανισμού.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Χρειάζεται χρόνος προκειμένου να αναπτυχθεί σχέση εμπιστοσύνης στο πλαίσιο της μεντορικής σχέσης, χρόνος για καθοδήγηση και δραστηριότητες επαγγελματικής ανάπτυξης με τακτικές και προγραμματισμένες συναντήσεις.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Είναι σημαντικό οι εμπλεκόμενοι/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στη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σχέση να βρίσκονται σε φυσική εγγύτητα για λόγους διευκόλυνσης της επικοινωνίας και της συνεργασίας τους. </a:t>
            </a:r>
            <a:endParaRPr lang="el-G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9CF054B-E768-134C-E14A-77E82D1124E2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146845D5-E8A6-C7A2-8D45-AED2F454CF2D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0519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3461" y="84884"/>
            <a:ext cx="883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διαδικασία: </a:t>
            </a:r>
          </a:p>
          <a:p>
            <a:r>
              <a:rPr lang="el-GR" sz="2800" b="1" dirty="0">
                <a:solidFill>
                  <a:srgbClr val="002060"/>
                </a:solidFill>
              </a:rPr>
              <a:t>Συνθήκες αποτελεσματικής εφαρμογής πρακτικών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793461" y="1133680"/>
            <a:ext cx="10605078" cy="4955203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dirty="0"/>
              <a:t>Είναι σημαντικό οι εμπλεκόμενοι/</a:t>
            </a:r>
            <a:r>
              <a:rPr lang="el-GR" sz="2000" dirty="0" err="1"/>
              <a:t>ες</a:t>
            </a:r>
            <a:r>
              <a:rPr lang="el-GR" sz="2000" dirty="0"/>
              <a:t> να διδάσκουν ταυτόχρονα το ίδιο μαθησιακό αντικείμενο, τουλάχιστον να διδάσκουν το ίδιο επίπεδο ή στην ίδια βαθμίδα εκπαίδευσης στον βαθμό που αυτά είναι εφικτά.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dirty="0"/>
              <a:t>Μια σημαντική παράμετρος είναι ο φόρτος εργασίας και θα πρέπει να λαμβάνονται υπόψη οι εμπειρίες και οι ανάγκες των νέων εκπαιδευτικών.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Είναι καθοριστική η υποστήριξη και του/της μέντορα και του/της νέου/νέας εκπαιδευτικού από την ηγεσία/διεύθυνση του σχολείου</a:t>
            </a:r>
            <a:r>
              <a:rPr lang="el-GR" sz="2000" dirty="0"/>
              <a:t>, αφού έτσι διαμορφώνεται η εικόνα και το κύρος του και μέσα στην ευρύτερη σχολική κοινότητα.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Χρειάζεται διαρκής επιμόρφωση και ενημέρωση των μεντόρων προκειμένου να βελτιώσουν την ποιότητα της παρεχόμενης υποστήριξής τους προς νεοεισερχόμενους/</a:t>
            </a:r>
            <a:r>
              <a:rPr lang="el-GR" sz="2000" b="1" dirty="0" err="1"/>
              <a:t>ες</a:t>
            </a:r>
            <a:r>
              <a:rPr lang="el-GR" sz="2000" b="1" dirty="0"/>
              <a:t> στον χώρο εκπαιδευτικούς κατανοώντας τον πολύπλοκο και πολυδιάστατο ρόλο τους.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Τα αποτελέσματα της μεντορικής σχέσης χρειάζεται να διαχέονται στην ευρύτερη κοινότητα προκειμένου να παρωθούνται και άλλοι/</a:t>
            </a:r>
            <a:r>
              <a:rPr lang="el-GR" sz="2000" dirty="0" err="1"/>
              <a:t>ες</a:t>
            </a:r>
            <a:r>
              <a:rPr lang="el-GR" sz="2000" dirty="0"/>
              <a:t> και να διαμορφώνεται η επιθυμητή κουλτούρα.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B5AE02C-03E5-47F6-1280-67130518A73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8A495C29-DCB0-C517-CB06-99E1D28E12C0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0903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Εικόνα που περιέχει κείμενο&#10;&#10;Περιγραφή που δημιουργήθηκε αυτόματ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579" y="384561"/>
            <a:ext cx="9938759" cy="61641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30282" y="245443"/>
            <a:ext cx="1137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Διαστάσεις &amp; παράγοντες που επηρεάζουν τη </a:t>
            </a:r>
            <a:r>
              <a:rPr lang="el-GR" sz="2400" b="1" dirty="0" err="1"/>
              <a:t>μεντορική</a:t>
            </a:r>
            <a:r>
              <a:rPr lang="el-GR" sz="2400" b="1" dirty="0"/>
              <a:t> σχέση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140077" y="6045072"/>
            <a:ext cx="3180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Volmari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2010,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όπ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αναφ. στο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Fokien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et al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2013</a:t>
            </a:r>
            <a:endParaRPr lang="el-G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A5CB8DB2-C971-1F0F-8B55-9CD60E9056B6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65F72CBF-0471-8BFA-D918-ED876CB8BF6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563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90558" y="202106"/>
            <a:ext cx="11545368" cy="5981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xmlns="" val="2677477435"/>
              </p:ext>
            </p:extLst>
          </p:nvPr>
        </p:nvGraphicFramePr>
        <p:xfrm>
          <a:off x="1426865" y="202106"/>
          <a:ext cx="9340835" cy="610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679B946-0833-C4FD-3C88-7549424D2B9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F79F162A-E803-022D-2B82-B66E00827E0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2585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xmlns="" id="{491C48A9-CFE3-BD09-B188-C4C0730A334A}"/>
              </a:ext>
            </a:extLst>
          </p:cNvPr>
          <p:cNvSpPr/>
          <p:nvPr/>
        </p:nvSpPr>
        <p:spPr>
          <a:xfrm>
            <a:off x="803304" y="1037739"/>
            <a:ext cx="9255096" cy="477938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6620" y="328391"/>
            <a:ext cx="9156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Η </a:t>
            </a:r>
            <a:r>
              <a:rPr lang="el-GR" sz="3200" b="1" dirty="0" err="1">
                <a:solidFill>
                  <a:srgbClr val="002060"/>
                </a:solidFill>
              </a:rPr>
              <a:t>μεντορική</a:t>
            </a:r>
            <a:r>
              <a:rPr lang="el-GR" sz="3200" b="1" dirty="0">
                <a:solidFill>
                  <a:srgbClr val="002060"/>
                </a:solidFill>
              </a:rPr>
              <a:t> σχέση ως επαγγελματική ανάπτυξη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1454" y="1505076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Επαγγελματική ανάπτυξη των μεντόρων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010386" y="1974037"/>
            <a:ext cx="6480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ea typeface="Calibri" panose="020F0502020204030204" pitchFamily="34" charset="0"/>
              </a:rPr>
              <a:t>… απαραίτητη, αφού ένας/μια εκπαιδευτικός, δεν γνωρίζει απαραίτητα την </a:t>
            </a:r>
            <a:r>
              <a:rPr lang="el-GR" sz="2000" dirty="0" err="1">
                <a:ea typeface="Calibri" panose="020F0502020204030204" pitchFamily="34" charset="0"/>
              </a:rPr>
              <a:t>μεντορική</a:t>
            </a:r>
            <a:r>
              <a:rPr lang="el-GR" sz="2000" dirty="0">
                <a:ea typeface="Calibri" panose="020F0502020204030204" pitchFamily="34" charset="0"/>
              </a:rPr>
              <a:t> διαδικασία 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5223" y="3074737"/>
            <a:ext cx="6766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Στρατηγικές ανάπτυξης </a:t>
            </a:r>
          </a:p>
          <a:p>
            <a:r>
              <a:rPr lang="el-GR" sz="2800" b="1" dirty="0"/>
              <a:t>στο πλαίσιο της μεντορικής σχέσης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3228076" y="4124649"/>
            <a:ext cx="6480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a typeface="Calibri" panose="020F0502020204030204" pitchFamily="34" charset="0"/>
              </a:rPr>
              <a:t>Παρατήρηση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Συζητήσεις (</a:t>
            </a:r>
            <a:r>
              <a:rPr lang="el-GR" sz="2000" dirty="0" err="1"/>
              <a:t>αναστοχαστικές</a:t>
            </a:r>
            <a:r>
              <a:rPr lang="el-GR" sz="2000" dirty="0"/>
              <a:t> – επαγγελματικές)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Ανατροφοδότηση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Κοινότητες μάθησης / κοινότητες πρακτικής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9FB894F-75DB-614F-5FC4-5A87026130A7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579054CB-AF99-8109-A66E-5871D486C937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7418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xmlns="" id="{59922BF3-8A2C-C828-8D64-777ABA809CAC}"/>
              </a:ext>
            </a:extLst>
          </p:cNvPr>
          <p:cNvSpPr/>
          <p:nvPr/>
        </p:nvSpPr>
        <p:spPr>
          <a:xfrm>
            <a:off x="828941" y="1077359"/>
            <a:ext cx="10477145" cy="477938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43847" y="338821"/>
            <a:ext cx="915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Αξιολόγηση της μεντορικής διαδικασίας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7554" y="1283753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Διαμορφωτική αξιολόγηση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998763" y="1755133"/>
            <a:ext cx="6480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… έστω και άτυπη με σχόλια, φιλικές επισημάνσεις και συμβουλές, κατά τη διάρκεια της μεντορικής διαδικασίας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4354" y="2853414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Τελική αξιολόγηση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3085882" y="3352069"/>
            <a:ext cx="781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… πιθανόν κατά τη διάρκεια της τελευταίας συνάντησης, σε κάθε περίπτωση με την ολοκλήρωση της διαδικασίας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9050" y="4423075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/>
              <a:t>Αυτοαξιολόγηση</a:t>
            </a:r>
            <a:endParaRPr lang="el-GR" sz="2800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1645107" y="4991623"/>
            <a:ext cx="925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ea typeface="Calibri" panose="020F0502020204030204" pitchFamily="34" charset="0"/>
              </a:rPr>
              <a:t>… οι μέντορες στέκονται κριτικά απέναντι στον ρόλο και τις πρακτικές τους στοχεύοντας στη διαρκή βελτίωσή τους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68A37B-5609-7E11-A35D-2EA295210CB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6" name="Rectangle 47">
            <a:extLst>
              <a:ext uri="{FF2B5EF4-FFF2-40B4-BE49-F238E27FC236}">
                <a16:creationId xmlns:a16="http://schemas.microsoft.com/office/drawing/2014/main" xmlns="" id="{490997AC-7DE1-4296-F597-18DB6F800F3A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432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79" y="327624"/>
            <a:ext cx="705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Προκλήσεις μεντορικής διαδικασίας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41524" y="1083401"/>
            <a:ext cx="9971448" cy="4636782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Η δυαδική σχέση χρειάζεται να εξελιχθεί ως αναπόσπαστο μέρος της ευρύτερης επαγγελματικής κουλτούρας στα σχολεία.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εστίαση στη δουλειά στην τάξη με τους/τις μαθητές/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τριες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χρειάζεται να εξελιχθεί σε ισχυρές σχέσεις με τους/τις συναδέλφους/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ισσες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και τους γονείς.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Το «πέρασμα της γνώσης» από τον/την πιο έμπειρο/η στον/στη νεοεισερχόμενο/η στον χώρο χρειάζεται να εξελιχθεί σε διερευνήσεις από κοινού.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αυτοπεποίθηση τόσο του/της μέντορα, όσο και του/της νέου/ας εκπαιδευτικού χρειάζεται τόνωση.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Ο χρόνος συνεργασίας και η διαχείρισή του είναι μια παράμετρος που πρέπει να λαμβάνεται υπόψη.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Η μεμονωμένη δυαδική σχέση χρειάζεται να αποτελέσει μέρος της ευρύτερης προσπάθειας για βελτίωση και αναδιαμόρφωση της υφιστάμενης κουλτούρας στα σχολεία.</a:t>
            </a:r>
            <a:endParaRPr lang="el-GR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254BDDCF-CBDF-473C-63C6-AFEC0EFF99E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470514A5-22AC-2CEF-C1A8-001CCAB05524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21270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xmlns="" id="{4F9A988C-EBB1-7F9A-D79B-A0395635D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45" y="449451"/>
            <a:ext cx="10638692" cy="5301868"/>
          </a:xfrm>
          <a:ln w="85725" cmpd="tri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1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002060"/>
                </a:solidFill>
              </a:rPr>
              <a:t>…. </a:t>
            </a: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τους/τις νεοεισερχόμενους/</a:t>
            </a:r>
            <a:r>
              <a:rPr lang="el-GR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εκπαιδευτικούς στην κουλτούρα του σχολείου, είναι ζωτικής σημασίας να υπάρχουν έμπειροι εκπαιδευτικοί που μπορούν: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εξηγήσουν τις πολιτικές, τους κανονισμούς και τις διαδικασίες του σχολείου,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μοιραστούν μαζί τους μεθόδους, υλικά και άλλους πόρους,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βοηθήσουν στην επίλυση προβλημάτων που αφορούν τη διδασκαλία και τη μάθηση,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παράσχουν προσωπική και επαγγελματική υποστήριξη και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καθοδηγήσουν ώστε να επιτευχθούν βελτιώσεις στην απόδοσή τους.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2F16299-864D-4D14-793A-A312CEA4EE6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xmlns="" id="{CBAD5B37-E51E-4941-7B1F-281CB218ED14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27351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2"/>
          <p:cNvSpPr/>
          <p:nvPr/>
        </p:nvSpPr>
        <p:spPr>
          <a:xfrm>
            <a:off x="1006398" y="611026"/>
            <a:ext cx="8136904" cy="4896545"/>
          </a:xfrm>
          <a:prstGeom prst="halfFrame">
            <a:avLst>
              <a:gd name="adj1" fmla="val 99939"/>
              <a:gd name="adj2" fmla="val 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Μισό πλαίσιο 5"/>
          <p:cNvSpPr/>
          <p:nvPr/>
        </p:nvSpPr>
        <p:spPr>
          <a:xfrm>
            <a:off x="754878" y="350379"/>
            <a:ext cx="2884488" cy="1916113"/>
          </a:xfrm>
          <a:prstGeom prst="halfFrame">
            <a:avLst>
              <a:gd name="adj1" fmla="val 94877"/>
              <a:gd name="adj2" fmla="val 11953"/>
            </a:avLst>
          </a:prstGeom>
          <a:solidFill>
            <a:srgbClr val="1B4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ctrTitle" idx="4294967295"/>
          </p:nvPr>
        </p:nvSpPr>
        <p:spPr>
          <a:xfrm>
            <a:off x="5522141" y="3125328"/>
            <a:ext cx="5900737" cy="14700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77800"/>
            <a: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Ευχαριστούμε </a:t>
            </a:r>
            <a:b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την προσοχή σας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2FC86CFD-0E57-1900-4218-A02B435FAF03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B56B972B-25CF-E8DD-5C1E-1053D84CF14F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5704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36132" y="261007"/>
            <a:ext cx="647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 (</a:t>
            </a:r>
            <a:r>
              <a:rPr lang="en-US" sz="2800" b="1" dirty="0">
                <a:solidFill>
                  <a:srgbClr val="002060"/>
                </a:solidFill>
              </a:rPr>
              <a:t>mentoring)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07471" y="980034"/>
            <a:ext cx="8029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ea typeface="Calibri" panose="020F0502020204030204" pitchFamily="34" charset="0"/>
              </a:rPr>
              <a:t>Η </a:t>
            </a:r>
            <a:r>
              <a:rPr lang="el-GR" sz="2400" dirty="0" err="1">
                <a:ea typeface="Calibri" panose="020F0502020204030204" pitchFamily="34" charset="0"/>
              </a:rPr>
              <a:t>μεντορική</a:t>
            </a:r>
            <a:r>
              <a:rPr lang="el-GR" sz="2400" dirty="0">
                <a:ea typeface="Calibri" panose="020F0502020204030204" pitchFamily="34" charset="0"/>
              </a:rPr>
              <a:t> είναι μια διαδικασία κατά την οποία οι εκπαιδευτικοί μαθαίνουν ο ένας/η μία από τον/την άλλο/η, αναπτύσσουν δεξιότητες </a:t>
            </a:r>
            <a:r>
              <a:rPr lang="el-GR" sz="2400" dirty="0" err="1">
                <a:ea typeface="Calibri" panose="020F0502020204030204" pitchFamily="34" charset="0"/>
              </a:rPr>
              <a:t>αλληλεπιδρώντας</a:t>
            </a:r>
            <a:r>
              <a:rPr lang="el-GR" sz="2400" dirty="0">
                <a:ea typeface="Calibri" panose="020F0502020204030204" pitchFamily="34" charset="0"/>
              </a:rPr>
              <a:t> και οικοδομώντας νέες ποιοτικές εμπειρίες. </a:t>
            </a:r>
            <a:endParaRPr lang="el-GR" sz="2400" dirty="0"/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232BA5A8-5088-C000-1A5D-712F0C145BA7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10" name="Picture 2" descr="Mentoring in Entrepreneurship Support: Some Basics – Ewing Marion Kauffman  Foundation | Kauffman.org">
            <a:extLst>
              <a:ext uri="{FF2B5EF4-FFF2-40B4-BE49-F238E27FC236}">
                <a16:creationId xmlns:a16="http://schemas.microsoft.com/office/drawing/2014/main" xmlns="" id="{D41A27EF-6982-1956-8E03-6A6D09F8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920" y="3916282"/>
            <a:ext cx="3905921" cy="22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EFAF3A5B-61DD-EEFB-06DA-F075793ED1D8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F27AE4-F1F9-703E-A1A7-3E5DE8934448}"/>
              </a:ext>
            </a:extLst>
          </p:cNvPr>
          <p:cNvSpPr txBox="1"/>
          <p:nvPr/>
        </p:nvSpPr>
        <p:spPr>
          <a:xfrm>
            <a:off x="797755" y="3016157"/>
            <a:ext cx="9379671" cy="1477328"/>
          </a:xfrm>
          <a:custGeom>
            <a:avLst/>
            <a:gdLst>
              <a:gd name="connsiteX0" fmla="*/ 0 w 9379671"/>
              <a:gd name="connsiteY0" fmla="*/ 0 h 1477328"/>
              <a:gd name="connsiteX1" fmla="*/ 492433 w 9379671"/>
              <a:gd name="connsiteY1" fmla="*/ 0 h 1477328"/>
              <a:gd name="connsiteX2" fmla="*/ 797272 w 9379671"/>
              <a:gd name="connsiteY2" fmla="*/ 0 h 1477328"/>
              <a:gd name="connsiteX3" fmla="*/ 1571095 w 9379671"/>
              <a:gd name="connsiteY3" fmla="*/ 0 h 1477328"/>
              <a:gd name="connsiteX4" fmla="*/ 2063528 w 9379671"/>
              <a:gd name="connsiteY4" fmla="*/ 0 h 1477328"/>
              <a:gd name="connsiteX5" fmla="*/ 2555960 w 9379671"/>
              <a:gd name="connsiteY5" fmla="*/ 0 h 1477328"/>
              <a:gd name="connsiteX6" fmla="*/ 3329783 w 9379671"/>
              <a:gd name="connsiteY6" fmla="*/ 0 h 1477328"/>
              <a:gd name="connsiteX7" fmla="*/ 3728419 w 9379671"/>
              <a:gd name="connsiteY7" fmla="*/ 0 h 1477328"/>
              <a:gd name="connsiteX8" fmla="*/ 4502242 w 9379671"/>
              <a:gd name="connsiteY8" fmla="*/ 0 h 1477328"/>
              <a:gd name="connsiteX9" fmla="*/ 5276065 w 9379671"/>
              <a:gd name="connsiteY9" fmla="*/ 0 h 1477328"/>
              <a:gd name="connsiteX10" fmla="*/ 5862294 w 9379671"/>
              <a:gd name="connsiteY10" fmla="*/ 0 h 1477328"/>
              <a:gd name="connsiteX11" fmla="*/ 6636117 w 9379671"/>
              <a:gd name="connsiteY11" fmla="*/ 0 h 1477328"/>
              <a:gd name="connsiteX12" fmla="*/ 7128550 w 9379671"/>
              <a:gd name="connsiteY12" fmla="*/ 0 h 1477328"/>
              <a:gd name="connsiteX13" fmla="*/ 7620983 w 9379671"/>
              <a:gd name="connsiteY13" fmla="*/ 0 h 1477328"/>
              <a:gd name="connsiteX14" fmla="*/ 8301009 w 9379671"/>
              <a:gd name="connsiteY14" fmla="*/ 0 h 1477328"/>
              <a:gd name="connsiteX15" fmla="*/ 8793442 w 9379671"/>
              <a:gd name="connsiteY15" fmla="*/ 0 h 1477328"/>
              <a:gd name="connsiteX16" fmla="*/ 9379671 w 9379671"/>
              <a:gd name="connsiteY16" fmla="*/ 0 h 1477328"/>
              <a:gd name="connsiteX17" fmla="*/ 9379671 w 9379671"/>
              <a:gd name="connsiteY17" fmla="*/ 521989 h 1477328"/>
              <a:gd name="connsiteX18" fmla="*/ 9379671 w 9379671"/>
              <a:gd name="connsiteY18" fmla="*/ 1029205 h 1477328"/>
              <a:gd name="connsiteX19" fmla="*/ 9379671 w 9379671"/>
              <a:gd name="connsiteY19" fmla="*/ 1477328 h 1477328"/>
              <a:gd name="connsiteX20" fmla="*/ 9074832 w 9379671"/>
              <a:gd name="connsiteY20" fmla="*/ 1477328 h 1477328"/>
              <a:gd name="connsiteX21" fmla="*/ 8301009 w 9379671"/>
              <a:gd name="connsiteY21" fmla="*/ 1477328 h 1477328"/>
              <a:gd name="connsiteX22" fmla="*/ 7714779 w 9379671"/>
              <a:gd name="connsiteY22" fmla="*/ 1477328 h 1477328"/>
              <a:gd name="connsiteX23" fmla="*/ 7316143 w 9379671"/>
              <a:gd name="connsiteY23" fmla="*/ 1477328 h 1477328"/>
              <a:gd name="connsiteX24" fmla="*/ 6729914 w 9379671"/>
              <a:gd name="connsiteY24" fmla="*/ 1477328 h 1477328"/>
              <a:gd name="connsiteX25" fmla="*/ 6425075 w 9379671"/>
              <a:gd name="connsiteY25" fmla="*/ 1477328 h 1477328"/>
              <a:gd name="connsiteX26" fmla="*/ 6120235 w 9379671"/>
              <a:gd name="connsiteY26" fmla="*/ 1477328 h 1477328"/>
              <a:gd name="connsiteX27" fmla="*/ 5534006 w 9379671"/>
              <a:gd name="connsiteY27" fmla="*/ 1477328 h 1477328"/>
              <a:gd name="connsiteX28" fmla="*/ 5135370 w 9379671"/>
              <a:gd name="connsiteY28" fmla="*/ 1477328 h 1477328"/>
              <a:gd name="connsiteX29" fmla="*/ 4455344 w 9379671"/>
              <a:gd name="connsiteY29" fmla="*/ 1477328 h 1477328"/>
              <a:gd name="connsiteX30" fmla="*/ 4056708 w 9379671"/>
              <a:gd name="connsiteY30" fmla="*/ 1477328 h 1477328"/>
              <a:gd name="connsiteX31" fmla="*/ 3376682 w 9379671"/>
              <a:gd name="connsiteY31" fmla="*/ 1477328 h 1477328"/>
              <a:gd name="connsiteX32" fmla="*/ 3071842 w 9379671"/>
              <a:gd name="connsiteY32" fmla="*/ 1477328 h 1477328"/>
              <a:gd name="connsiteX33" fmla="*/ 2391816 w 9379671"/>
              <a:gd name="connsiteY33" fmla="*/ 1477328 h 1477328"/>
              <a:gd name="connsiteX34" fmla="*/ 1993180 w 9379671"/>
              <a:gd name="connsiteY34" fmla="*/ 1477328 h 1477328"/>
              <a:gd name="connsiteX35" fmla="*/ 1688341 w 9379671"/>
              <a:gd name="connsiteY35" fmla="*/ 1477328 h 1477328"/>
              <a:gd name="connsiteX36" fmla="*/ 1289705 w 9379671"/>
              <a:gd name="connsiteY36" fmla="*/ 1477328 h 1477328"/>
              <a:gd name="connsiteX37" fmla="*/ 609679 w 9379671"/>
              <a:gd name="connsiteY37" fmla="*/ 1477328 h 1477328"/>
              <a:gd name="connsiteX38" fmla="*/ 0 w 9379671"/>
              <a:gd name="connsiteY38" fmla="*/ 1477328 h 1477328"/>
              <a:gd name="connsiteX39" fmla="*/ 0 w 9379671"/>
              <a:gd name="connsiteY39" fmla="*/ 1029205 h 1477328"/>
              <a:gd name="connsiteX40" fmla="*/ 0 w 9379671"/>
              <a:gd name="connsiteY40" fmla="*/ 581082 h 1477328"/>
              <a:gd name="connsiteX41" fmla="*/ 0 w 9379671"/>
              <a:gd name="connsiteY41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79671" h="1477328" extrusionOk="0">
                <a:moveTo>
                  <a:pt x="0" y="0"/>
                </a:moveTo>
                <a:cubicBezTo>
                  <a:pt x="111950" y="-25296"/>
                  <a:pt x="347950" y="53352"/>
                  <a:pt x="492433" y="0"/>
                </a:cubicBezTo>
                <a:cubicBezTo>
                  <a:pt x="636916" y="-53352"/>
                  <a:pt x="663896" y="22668"/>
                  <a:pt x="797272" y="0"/>
                </a:cubicBezTo>
                <a:cubicBezTo>
                  <a:pt x="930648" y="-22668"/>
                  <a:pt x="1348479" y="44155"/>
                  <a:pt x="1571095" y="0"/>
                </a:cubicBezTo>
                <a:cubicBezTo>
                  <a:pt x="1793711" y="-44155"/>
                  <a:pt x="1851426" y="53260"/>
                  <a:pt x="2063528" y="0"/>
                </a:cubicBezTo>
                <a:cubicBezTo>
                  <a:pt x="2275630" y="-53260"/>
                  <a:pt x="2425626" y="7061"/>
                  <a:pt x="2555960" y="0"/>
                </a:cubicBezTo>
                <a:cubicBezTo>
                  <a:pt x="2686294" y="-7061"/>
                  <a:pt x="3121758" y="89923"/>
                  <a:pt x="3329783" y="0"/>
                </a:cubicBezTo>
                <a:cubicBezTo>
                  <a:pt x="3537808" y="-89923"/>
                  <a:pt x="3635624" y="24894"/>
                  <a:pt x="3728419" y="0"/>
                </a:cubicBezTo>
                <a:cubicBezTo>
                  <a:pt x="3821214" y="-24894"/>
                  <a:pt x="4197188" y="41868"/>
                  <a:pt x="4502242" y="0"/>
                </a:cubicBezTo>
                <a:cubicBezTo>
                  <a:pt x="4807296" y="-41868"/>
                  <a:pt x="5084697" y="32447"/>
                  <a:pt x="5276065" y="0"/>
                </a:cubicBezTo>
                <a:cubicBezTo>
                  <a:pt x="5467433" y="-32447"/>
                  <a:pt x="5742515" y="70134"/>
                  <a:pt x="5862294" y="0"/>
                </a:cubicBezTo>
                <a:cubicBezTo>
                  <a:pt x="5982073" y="-70134"/>
                  <a:pt x="6364791" y="74878"/>
                  <a:pt x="6636117" y="0"/>
                </a:cubicBezTo>
                <a:cubicBezTo>
                  <a:pt x="6907443" y="-74878"/>
                  <a:pt x="6956636" y="2748"/>
                  <a:pt x="7128550" y="0"/>
                </a:cubicBezTo>
                <a:cubicBezTo>
                  <a:pt x="7300464" y="-2748"/>
                  <a:pt x="7471687" y="50105"/>
                  <a:pt x="7620983" y="0"/>
                </a:cubicBezTo>
                <a:cubicBezTo>
                  <a:pt x="7770279" y="-50105"/>
                  <a:pt x="7995057" y="51039"/>
                  <a:pt x="8301009" y="0"/>
                </a:cubicBezTo>
                <a:cubicBezTo>
                  <a:pt x="8606961" y="-51039"/>
                  <a:pt x="8589890" y="56553"/>
                  <a:pt x="8793442" y="0"/>
                </a:cubicBezTo>
                <a:cubicBezTo>
                  <a:pt x="8996994" y="-56553"/>
                  <a:pt x="9251490" y="57068"/>
                  <a:pt x="9379671" y="0"/>
                </a:cubicBezTo>
                <a:cubicBezTo>
                  <a:pt x="9394794" y="199805"/>
                  <a:pt x="9341423" y="261205"/>
                  <a:pt x="9379671" y="521989"/>
                </a:cubicBezTo>
                <a:cubicBezTo>
                  <a:pt x="9417919" y="782773"/>
                  <a:pt x="9373600" y="801452"/>
                  <a:pt x="9379671" y="1029205"/>
                </a:cubicBezTo>
                <a:cubicBezTo>
                  <a:pt x="9385742" y="1256958"/>
                  <a:pt x="9353696" y="1333089"/>
                  <a:pt x="9379671" y="1477328"/>
                </a:cubicBezTo>
                <a:cubicBezTo>
                  <a:pt x="9254690" y="1503693"/>
                  <a:pt x="9168990" y="1465402"/>
                  <a:pt x="9074832" y="1477328"/>
                </a:cubicBezTo>
                <a:cubicBezTo>
                  <a:pt x="8980674" y="1489254"/>
                  <a:pt x="8494489" y="1446232"/>
                  <a:pt x="8301009" y="1477328"/>
                </a:cubicBezTo>
                <a:cubicBezTo>
                  <a:pt x="8107529" y="1508424"/>
                  <a:pt x="7918952" y="1457468"/>
                  <a:pt x="7714779" y="1477328"/>
                </a:cubicBezTo>
                <a:cubicBezTo>
                  <a:pt x="7510606" y="1497188"/>
                  <a:pt x="7471928" y="1431139"/>
                  <a:pt x="7316143" y="1477328"/>
                </a:cubicBezTo>
                <a:cubicBezTo>
                  <a:pt x="7160358" y="1523517"/>
                  <a:pt x="6996570" y="1433873"/>
                  <a:pt x="6729914" y="1477328"/>
                </a:cubicBezTo>
                <a:cubicBezTo>
                  <a:pt x="6463258" y="1520783"/>
                  <a:pt x="6519754" y="1469658"/>
                  <a:pt x="6425075" y="1477328"/>
                </a:cubicBezTo>
                <a:cubicBezTo>
                  <a:pt x="6330396" y="1484998"/>
                  <a:pt x="6265788" y="1474728"/>
                  <a:pt x="6120235" y="1477328"/>
                </a:cubicBezTo>
                <a:cubicBezTo>
                  <a:pt x="5974682" y="1479928"/>
                  <a:pt x="5707646" y="1454313"/>
                  <a:pt x="5534006" y="1477328"/>
                </a:cubicBezTo>
                <a:cubicBezTo>
                  <a:pt x="5360366" y="1500343"/>
                  <a:pt x="5249123" y="1445970"/>
                  <a:pt x="5135370" y="1477328"/>
                </a:cubicBezTo>
                <a:cubicBezTo>
                  <a:pt x="5021617" y="1508686"/>
                  <a:pt x="4631107" y="1430312"/>
                  <a:pt x="4455344" y="1477328"/>
                </a:cubicBezTo>
                <a:cubicBezTo>
                  <a:pt x="4279581" y="1524344"/>
                  <a:pt x="4179251" y="1458163"/>
                  <a:pt x="4056708" y="1477328"/>
                </a:cubicBezTo>
                <a:cubicBezTo>
                  <a:pt x="3934165" y="1496493"/>
                  <a:pt x="3604109" y="1451618"/>
                  <a:pt x="3376682" y="1477328"/>
                </a:cubicBezTo>
                <a:cubicBezTo>
                  <a:pt x="3149255" y="1503038"/>
                  <a:pt x="3162348" y="1441203"/>
                  <a:pt x="3071842" y="1477328"/>
                </a:cubicBezTo>
                <a:cubicBezTo>
                  <a:pt x="2981336" y="1513453"/>
                  <a:pt x="2573331" y="1451927"/>
                  <a:pt x="2391816" y="1477328"/>
                </a:cubicBezTo>
                <a:cubicBezTo>
                  <a:pt x="2210301" y="1502729"/>
                  <a:pt x="2121930" y="1467612"/>
                  <a:pt x="1993180" y="1477328"/>
                </a:cubicBezTo>
                <a:cubicBezTo>
                  <a:pt x="1864430" y="1487044"/>
                  <a:pt x="1840488" y="1465343"/>
                  <a:pt x="1688341" y="1477328"/>
                </a:cubicBezTo>
                <a:cubicBezTo>
                  <a:pt x="1536194" y="1489313"/>
                  <a:pt x="1376950" y="1444791"/>
                  <a:pt x="1289705" y="1477328"/>
                </a:cubicBezTo>
                <a:cubicBezTo>
                  <a:pt x="1202460" y="1509865"/>
                  <a:pt x="930947" y="1448363"/>
                  <a:pt x="609679" y="1477328"/>
                </a:cubicBezTo>
                <a:cubicBezTo>
                  <a:pt x="288411" y="1506293"/>
                  <a:pt x="210333" y="1466410"/>
                  <a:pt x="0" y="1477328"/>
                </a:cubicBezTo>
                <a:cubicBezTo>
                  <a:pt x="-46695" y="1267129"/>
                  <a:pt x="8367" y="1247400"/>
                  <a:pt x="0" y="1029205"/>
                </a:cubicBezTo>
                <a:cubicBezTo>
                  <a:pt x="-8367" y="811010"/>
                  <a:pt x="16759" y="686824"/>
                  <a:pt x="0" y="581082"/>
                </a:cubicBezTo>
                <a:cubicBezTo>
                  <a:pt x="-16759" y="475340"/>
                  <a:pt x="11699" y="263338"/>
                  <a:pt x="0" y="0"/>
                </a:cubicBezTo>
                <a:close/>
              </a:path>
            </a:pathLst>
          </a:custGeom>
          <a:noFill/>
          <a:ln w="635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Σύμφωνα με ερευνητές η </a:t>
            </a:r>
            <a:r>
              <a:rPr lang="el-GR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μεντορική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σχέση, </a:t>
            </a:r>
            <a:r>
              <a:rPr lang="el-GR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όπου εφαρμόζεται προς τον επιθυμητό προσανατολισμό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αποτελεί τον πιο αποτελεσματικό τρόπο υποστήριξης των εκπαιδευτικών που ξεκινούν την καριέρα τους, κυρίως σε ό,τι αφορά τη μύησή τους στις ιδιαιτερότητες, τις νόρμες και τις προσδοκίες από αυτούς/</a:t>
            </a:r>
            <a:r>
              <a:rPr lang="el-GR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ές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στο επάγγελμα και κατά κύριο λόγο στη σχολική μονάδα που ανήκουν (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Hobson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&amp;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Malderez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2013) ...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7595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4E3D786-8031-9EDB-F25F-FD264ED1C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8800" b="1" dirty="0">
                <a:solidFill>
                  <a:srgbClr val="002060"/>
                </a:solidFill>
              </a:rPr>
              <a:t>Παράρτημα</a:t>
            </a: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C50A4F9-4484-82B3-AC53-5452F650842B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220FF04E-C078-D623-4F20-AEAA19264265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9094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3018" y="841468"/>
            <a:ext cx="9786446" cy="5175063"/>
          </a:xfrm>
          <a:ln w="635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με διαπροσωπικές δεξιότητες όπως ενεργητική ακρόαση, ανεκτικότητα, παροχή αποτελεσματικής ανατροφοδότησης,</a:t>
            </a:r>
            <a:endParaRPr lang="el-GR" dirty="0"/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υποστηρικτικοί/</a:t>
            </a:r>
            <a:r>
              <a:rPr lang="el-GR" dirty="0" err="1"/>
              <a:t>ές</a:t>
            </a:r>
            <a:r>
              <a:rPr lang="el-GR" dirty="0"/>
              <a:t> με ενθουσιασμό και αισιοδοξία,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καλές επικοινωνιακές δεξιότητες,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προσεγγίσιμοι/</a:t>
            </a:r>
            <a:r>
              <a:rPr lang="el-GR" dirty="0" err="1"/>
              <a:t>ες</a:t>
            </a:r>
            <a:r>
              <a:rPr lang="el-GR" dirty="0"/>
              <a:t>, </a:t>
            </a:r>
            <a:r>
              <a:rPr lang="el-GR" dirty="0" err="1"/>
              <a:t>προσβάσιμοι</a:t>
            </a:r>
            <a:r>
              <a:rPr lang="el-GR" dirty="0"/>
              <a:t>/</a:t>
            </a:r>
            <a:r>
              <a:rPr lang="el-GR" dirty="0" err="1"/>
              <a:t>ες</a:t>
            </a:r>
            <a:r>
              <a:rPr lang="el-GR" dirty="0"/>
              <a:t>, διαθέσιμοι/</a:t>
            </a:r>
            <a:r>
              <a:rPr lang="el-GR" dirty="0" err="1"/>
              <a:t>ες</a:t>
            </a:r>
            <a:r>
              <a:rPr lang="el-GR" dirty="0"/>
              <a:t> να υποστηρίξουν,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εμπειρία, γνώσεις και εμπειρίες (κυρίως παιδαγωγικές, αλλά στο μαθησιακό αντικείμενο), 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γνώσεις και εμπειρία σε </a:t>
            </a:r>
            <a:r>
              <a:rPr lang="el-GR" dirty="0" err="1">
                <a:sym typeface="Wingdings 2" panose="05020102010507070707" pitchFamily="18" charset="2"/>
              </a:rPr>
              <a:t>μεντορικές</a:t>
            </a:r>
            <a:r>
              <a:rPr lang="el-GR" dirty="0">
                <a:sym typeface="Wingdings 2" panose="05020102010507070707" pitchFamily="18" charset="2"/>
              </a:rPr>
              <a:t> σχέσεις,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</a:t>
            </a:r>
            <a:r>
              <a:rPr lang="el-GR" dirty="0"/>
              <a:t>στάση θετική προς τη διαδικασία και αγάπη για το επάγγελμα του/της εκπαιδευτικού,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αυτογνωσία, δημιουργικότητα και διάθεση για διαρκή ανάπτυξη,</a:t>
            </a:r>
            <a:endParaRPr lang="el-GR" dirty="0"/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συναισθηματική νοημοσύνη / </a:t>
            </a:r>
            <a:r>
              <a:rPr lang="el-GR" dirty="0" err="1">
                <a:sym typeface="Wingdings 2" panose="05020102010507070707" pitchFamily="18" charset="2"/>
              </a:rPr>
              <a:t>ενσυναίσθηση</a:t>
            </a:r>
            <a:r>
              <a:rPr lang="el-GR" dirty="0">
                <a:sym typeface="Wingdings 2" panose="05020102010507070707" pitchFamily="18" charset="2"/>
              </a:rPr>
              <a:t>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δεξιότητες διαχείρισης διαδικασιών και δύσκολων περιστάσεων.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294723" y="120164"/>
            <a:ext cx="8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Δεξιότητες εμπλεκόμενων στη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σχέση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8984" y="3429000"/>
            <a:ext cx="141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μέντορες</a:t>
            </a: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29853DEE-CCAB-CDFC-AA0E-37C4F611FB7A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B5C624-EA08-AE65-8C17-3BA312BB7626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49230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09754" y="1206057"/>
            <a:ext cx="8534400" cy="4652124"/>
          </a:xfr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normAutofit lnSpcReduction="10000"/>
          </a:bodyPr>
          <a:lstStyle/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προσεγγίσιμοι/</a:t>
            </a:r>
            <a:r>
              <a:rPr lang="el-GR" dirty="0" err="1"/>
              <a:t>ες</a:t>
            </a:r>
            <a:r>
              <a:rPr lang="el-GR" dirty="0"/>
              <a:t>, </a:t>
            </a:r>
            <a:r>
              <a:rPr lang="el-GR" dirty="0" err="1"/>
              <a:t>προσβάσιμοι</a:t>
            </a:r>
            <a:r>
              <a:rPr lang="el-GR" dirty="0"/>
              <a:t>/</a:t>
            </a:r>
            <a:r>
              <a:rPr lang="el-GR" dirty="0" err="1"/>
              <a:t>ες</a:t>
            </a:r>
            <a:r>
              <a:rPr lang="el-GR" dirty="0"/>
              <a:t>, με διάθεση να εμπλακούν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υποστηρικτικοί/</a:t>
            </a:r>
            <a:r>
              <a:rPr lang="el-GR" dirty="0" err="1"/>
              <a:t>ές</a:t>
            </a:r>
            <a:endParaRPr lang="el-GR" dirty="0"/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κατανόηση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επικοινωνιακές δεξιότητες και έντιμη ανατροφοδότηση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γνώσεις και εμπειρίες (παιδαγωγικές αλλά και στο μαθησιακό αντικείμενο) 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δ</a:t>
            </a:r>
            <a:r>
              <a:rPr lang="el-GR" dirty="0"/>
              <a:t>ιάθεση να αναλάβουν πρωτοβουλίες 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συναισθηματική νοημοσύνη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09754" y="329497"/>
            <a:ext cx="985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Επιθυμητές δεξιότητες εμπλεκόμενων στη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σχέση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44154" y="3298371"/>
            <a:ext cx="350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νεοεισερχόμενοι/</a:t>
            </a:r>
            <a:r>
              <a:rPr lang="el-GR" sz="2400" b="1" dirty="0" err="1"/>
              <a:t>ες</a:t>
            </a:r>
            <a:r>
              <a:rPr lang="el-GR" sz="2400" b="1" dirty="0"/>
              <a:t> εκπαιδευτικοί</a:t>
            </a: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32AACC93-ABB9-7471-B830-785CC54E288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6DBE77-8B1F-C1FA-490C-F591BAE33262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88678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0309" y="342325"/>
            <a:ext cx="1103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Ανάγκες υποστήριξης των νεοεισερχόμενων εκπαιδευτικών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377" y="864215"/>
            <a:ext cx="455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Ξεκινώντας στο επάγγελμα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174769" y="1387435"/>
            <a:ext cx="8969725" cy="4808560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Τα πρώτα δεδομένα που χρειάζεται να γνωρίζουν οι νεοεισερχόμενοι/</a:t>
            </a:r>
            <a:r>
              <a:rPr lang="el-G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 εκπαιδευτικοί: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Το Πρόγραμμα Σπουδών, το εκπαιδευτικό υλικό και πηγές για τον/την εκπαιδευτικό.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Πληροφορίες σχετικά με τους/τις μαθητές/</a:t>
            </a:r>
            <a:r>
              <a:rPr lang="el-G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τριες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Το ωρολόγιο πρόγραμμα και η βαθμολόγηση.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Κανονισμοί και πολιτική του σχολείου.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Προσανατολισμό στους χώρους και πρόσβαση στον εξοπλισμό του σχολείου.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Αρμοδιότητες &amp; </a:t>
            </a:r>
            <a:r>
              <a:rPr lang="el-G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οργανωσιακές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 λειτουργίες.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Τη διαρρύθμιση και τον εξοπλισμό στην τάξη.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</a:rPr>
              <a:t>Προσδοκίες ως προς τον ρόλο του/της και υποχρεώσεις</a:t>
            </a:r>
            <a:endParaRPr lang="el-GR" sz="24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888937D7-D8C3-3EF1-64B0-56D07FDF5553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27298C40-A4AF-89D2-75B6-278B0E63CC52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5525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0309" y="342325"/>
            <a:ext cx="1103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Ανάγκες υποστήριξης των νεοεισερχόμενων εκπαιδευτικών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377" y="864215"/>
            <a:ext cx="455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Θέτοντας τα θεμέλια…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902373" y="1376180"/>
            <a:ext cx="9453441" cy="4688206"/>
          </a:xfrm>
          <a:prstGeom prst="rect">
            <a:avLst/>
          </a:prstGeom>
          <a:ln w="476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Το πρώτο διάστημα (πιθανόν το πρώτο τρίμηνο) εργασίας ενός/μιας εκπαιδευτικού σε ένα σχολείο, σημεία στα οποία ενδέχεται να χρειαστούν υποστήριξη είναι τα εξής: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Διαχείριση της συμπεριφοράς των μαθητών/τριών / διαχείριση της τάξης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Φροντίδα των μαθητών/τριών με ένα φάσμα μαθησιακών αναγκών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Αποτελεσματικές στρατηγικές διδασκαλίας και μάθησης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Οργάνωση ως προς τη μαθησιακή διαδικασία των μαθητών/τριών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Αξιολόγηση μαθητών/τριών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Επικοινωνία / συνεργασία με τους γονείς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Διδακτικές στρατηγικές για συγκεκριμένα μαθησιακά αντικείμενα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Συμπερίληψη μαθητών/τριών με μαθησιακές δυσκολίες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Καταγραφές των εκπαιδευτικών πρακτικών με αναστοχασμό και έρευνα επί αυτών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Υλοποίηση συνεργατικών δραστηριοτήτων στην τάξη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Ανάπτυξη σεναρίων και εκπαιδευτικών προγραμμάτων, σχεδιασμός εφαρμογής του Προγράμματος Σπουδών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F01C427-AB8B-1FA1-D778-556ADF49C205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029A6B22-4B70-EB21-BE91-FA66689C3BE7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99196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0309" y="342325"/>
            <a:ext cx="1103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Ανάγκες υποστήριξης των νεοεισερχόμενων εκπαιδευτικών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7465" y="864215"/>
            <a:ext cx="509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Διαρκής επαγγελματική μάθηση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915766" y="1343326"/>
            <a:ext cx="9604575" cy="4785926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Αυτή η φάση σχετίζεται με τον πρώτο χρόνο διδασκαλίας εστιάζοντας στην ανάγκη ανταπόκρισης στις ατομικές ανάγκες επαγγελματικής ανάπτυξης: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Διαχείριση της συμπεριφοράς των μαθητών/τριών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Αξιολόγηση των μαθητών/τριών – τήρηση αρχείων / καταγραφών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Φροντίδα μαθητών/τριών με ευρύ φάσμα μαθησιακών αναγκών και συμπερίληψη μαθητών/τριών με ειδικές ανάγκες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Αποτελεσματικές στρατηγικές διδασκαλίας και μάθησης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Επικοινωνία και συνεργασία με γονείς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Οργάνωση της μαθησιακής διαδικασία συμπεριλαμβανομένης της παροχής κινήτρων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Ανάπτυξη ακολουθιών μάθησης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l-G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Διδακτικές στρατηγικές για συγκεκριμένα μαθησιακά αντικείμενα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Υλοποίηση συνεργατικών δραστηριοτήτων στην τάξη.</a:t>
            </a:r>
            <a:endParaRPr lang="el-G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2707D136-1C1D-A667-A447-5E2A75FA85BE}"/>
              </a:ext>
            </a:extLst>
          </p:cNvPr>
          <p:cNvSpPr txBox="1">
            <a:spLocks/>
          </p:cNvSpPr>
          <p:nvPr/>
        </p:nvSpPr>
        <p:spPr>
          <a:xfrm>
            <a:off x="8096988" y="627784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DC60AFA9-EDDB-CC84-48A0-39A0F985E824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526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89234" y="560800"/>
            <a:ext cx="805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Μοντέλα μεντορικής σχέσης</a:t>
            </a: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xmlns="" val="980584503"/>
              </p:ext>
            </p:extLst>
          </p:nvPr>
        </p:nvGraphicFramePr>
        <p:xfrm>
          <a:off x="924055" y="1060940"/>
          <a:ext cx="10343890" cy="445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3915DD99-8441-8275-DF95-820CD83EC059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0ED909B-1149-3CDD-5BF7-D73A27796D72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5" name="Picture 2" descr="Mentoring in Entrepreneurship Support: Some Basics – Ewing Marion Kauffman  Foundation | Kauffman.org">
            <a:extLst>
              <a:ext uri="{FF2B5EF4-FFF2-40B4-BE49-F238E27FC236}">
                <a16:creationId xmlns:a16="http://schemas.microsoft.com/office/drawing/2014/main" xmlns="" id="{51AD5F99-325B-E741-EFEB-A6555E0C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828" y="1060940"/>
            <a:ext cx="1294381" cy="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285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>
            <a:extLst>
              <a:ext uri="{FF2B5EF4-FFF2-40B4-BE49-F238E27FC236}">
                <a16:creationId xmlns:a16="http://schemas.microsoft.com/office/drawing/2014/main" xmlns="" id="{DE042D7E-1303-2EA0-3C05-AE1EDA99594F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xmlns="" id="{44793895-8D17-F39E-4E53-DD840F6F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5878"/>
            <a:ext cx="87948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el-G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l-G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xmlns="" id="{9470F9CE-A88E-B9E6-62B4-EE3E94547EEC}"/>
              </a:ext>
            </a:extLst>
          </p:cNvPr>
          <p:cNvSpPr txBox="1">
            <a:spLocks/>
          </p:cNvSpPr>
          <p:nvPr/>
        </p:nvSpPr>
        <p:spPr>
          <a:xfrm>
            <a:off x="868218" y="233203"/>
            <a:ext cx="11323782" cy="79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Διάφοροι τύποι </a:t>
            </a:r>
            <a:r>
              <a:rPr lang="el-GR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μεντορισμού</a:t>
            </a:r>
            <a:r>
              <a:rPr lang="el-GR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η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αξιοποίη</a:t>
            </a:r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σή τους</a:t>
            </a:r>
            <a:endParaRPr lang="en-US" sz="72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xmlns="" id="{E4A63A24-359B-8A55-9599-27D889F9E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86170146"/>
              </p:ext>
            </p:extLst>
          </p:nvPr>
        </p:nvGraphicFramePr>
        <p:xfrm>
          <a:off x="1013547" y="1117979"/>
          <a:ext cx="10686473" cy="493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54ACA741-23D1-7082-713E-89EED7F9FA8D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69103D71-C75E-F734-98DB-1EC3411A2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21" y="2220667"/>
            <a:ext cx="708722" cy="75041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D5CC9E1C-9688-79E3-AEFB-3FDCBC6EC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704" y="3125940"/>
            <a:ext cx="732843" cy="569199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75AA9CAA-64CA-2F1B-0773-DD5F10A38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57" y="1342384"/>
            <a:ext cx="640135" cy="69348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xmlns="" id="{806D18A0-D321-469D-FE84-DF89B6AA6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25" y="4525088"/>
            <a:ext cx="632515" cy="678239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9303050C-A6AE-BA0A-226D-E8D7FC246C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798" y="3879942"/>
            <a:ext cx="674645" cy="59287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FC639DF5-E6B3-B38C-B569-1B6B695837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294" y="5287408"/>
            <a:ext cx="792549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69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entoring in Entrepreneurship Support: Some Basics – Ewing Marion Kauffman  Foundation | Kauffman.org">
            <a:extLst>
              <a:ext uri="{FF2B5EF4-FFF2-40B4-BE49-F238E27FC236}">
                <a16:creationId xmlns:a16="http://schemas.microsoft.com/office/drawing/2014/main" xmlns="" id="{237B504D-FEF8-8B8E-9860-1FE4A0508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0696" y="2978257"/>
            <a:ext cx="3760149" cy="213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8036" y="833022"/>
            <a:ext cx="9268067" cy="5228414"/>
          </a:xfrm>
          <a:ln w="508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Γεφυρώνει την υπάρχουσα κουλτούρα της σχολικής μονάδας με αντιλήψεις και τη φιλοσοφία των νεοεισερχόμενων εκπαιδευτικών.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Παρέχει ευκαιρίες επαγγελματικής ανάπτυξης στους/στις εκπαιδευτικούς πάνω ακριβώς στη δουλειά τους γεφυρώνοντας το κενό ανάμεσα στη θεωρία και την πράξη.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Αναπτύσσει το ενδιαφέρον των εκπαιδευτικών για τη διδασκαλία.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Μπορεί να αποτελέσει αποτελεσματικό εργαλείο για το χτίσιμο κουλτούρας αποδοχής και αξιοποίησης της διαφορετικότητας στην πράξη.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2424" y="73006"/>
            <a:ext cx="647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 …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FF7C7D57-0A13-B7EC-8B28-3A50FBF8C76F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96319C-2A54-6A95-2754-7CD4BE0AE619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B544D6C0-6799-DABC-B714-C60C5A96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648" y="1629194"/>
            <a:ext cx="2569435" cy="14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2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xmlns="" id="{D34CDD6B-877E-268D-7F67-99EA9F41C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41193381"/>
              </p:ext>
            </p:extLst>
          </p:nvPr>
        </p:nvGraphicFramePr>
        <p:xfrm>
          <a:off x="557670" y="210846"/>
          <a:ext cx="11440741" cy="329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D3DCDFC9-8551-E89E-9346-829DCFA4F87F}"/>
              </a:ext>
            </a:extLst>
          </p:cNvPr>
          <p:cNvSpPr/>
          <p:nvPr/>
        </p:nvSpPr>
        <p:spPr>
          <a:xfrm>
            <a:off x="988227" y="2734145"/>
            <a:ext cx="11127568" cy="3042821"/>
          </a:xfrm>
          <a:prstGeom prst="rect">
            <a:avLst/>
          </a:prstGeom>
          <a:ln w="63500" cmpd="tri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μετασχηματίζει τη θεωρητική γνώση σε πρακτικές δεξιότητες, ιδιαίτερα κατά τη διδακτική πρακτική,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κατανοεί τις ιδιαιτερότητες και τις λεπτές αποχρώσεις του ρόλου του/της εκπαιδευτικού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εργάζεται αποτελεσματικά στο πλαίσιο της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οργανωσιακής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κουλτούρας της σχολικής μονάδας,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λειτουργεί ως μοντέλο επιτρέποντας στον/στη νεοεισερχόμενο/η εκπαιδευτικό να παρατηρεί τη διδασκαλία του/της,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παρατηρεί τον/τη νεοεισερχόμενο/η εκπαιδευτικό και προσφέρει εποικοδομητική ανατροφοδότηση.</a:t>
            </a: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Τίτλος 1">
            <a:extLst>
              <a:ext uri="{FF2B5EF4-FFF2-40B4-BE49-F238E27FC236}">
                <a16:creationId xmlns:a16="http://schemas.microsoft.com/office/drawing/2014/main" xmlns="" id="{4B8E3E66-554A-B917-B455-066F4E0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97" y="210846"/>
            <a:ext cx="7872046" cy="7943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ρόλος του μέντορα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xmlns="" id="{D753D575-D6B5-79F1-0B8F-1912C1931CEE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5B64BCE-A1F9-A56A-1689-DCA100D10BF4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69103D71-C75E-F734-98DB-1EC3411A2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13" y="2648424"/>
            <a:ext cx="555659" cy="55696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D5CC9E1C-9688-79E3-AEFB-3FDCBC6EC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3" y="3381185"/>
            <a:ext cx="574571" cy="422469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75AA9CAA-64CA-2F1B-0773-DD5F10A38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713" y="4604292"/>
            <a:ext cx="501885" cy="514712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9303050C-A6AE-BA0A-226D-E8D7FC246C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007" y="5336928"/>
            <a:ext cx="528942" cy="440038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FC639DF5-E6B3-B38C-B569-1B6B695837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744" y="3882195"/>
            <a:ext cx="621382" cy="5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39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16200000">
            <a:off x="10164060" y="6633491"/>
            <a:ext cx="720072" cy="5037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6262" y="267202"/>
            <a:ext cx="8640960" cy="46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14375"/>
            <a:r>
              <a:rPr lang="el-GR" sz="2400" b="1" dirty="0">
                <a:solidFill>
                  <a:srgbClr val="1B4580"/>
                </a:solidFill>
              </a:rPr>
              <a:t>Ορισμός Παιδαγωγικού Συμβούλου-Μέντορα</a:t>
            </a:r>
            <a:endParaRPr lang="el-GR" sz="2400" dirty="0">
              <a:solidFill>
                <a:srgbClr val="1B45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1504" y="-243408"/>
            <a:ext cx="180000" cy="7344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0211" y="203732"/>
            <a:ext cx="9072000" cy="5902487"/>
          </a:xfrm>
          <a:prstGeom prst="rect">
            <a:avLst/>
          </a:prstGeom>
          <a:noFill/>
          <a:ln w="28575">
            <a:solidFill>
              <a:srgbClr val="1B45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6398" y="321202"/>
            <a:ext cx="360000" cy="360000"/>
          </a:xfrm>
          <a:prstGeom prst="rect">
            <a:avLst/>
          </a:prstGeom>
          <a:solidFill>
            <a:srgbClr val="1B458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2018271" y="888625"/>
            <a:ext cx="8568951" cy="4974186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1B4580"/>
              </a:buClr>
              <a:buNone/>
            </a:pPr>
            <a:r>
              <a:rPr lang="el-GR" sz="1800" b="1" dirty="0"/>
              <a:t>Ο Παιδαγωγικός Σύμβουλος-Μέντορας: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b="1" dirty="0"/>
              <a:t>εμπνέει</a:t>
            </a:r>
            <a:r>
              <a:rPr lang="el-GR" sz="1800" dirty="0"/>
              <a:t>, </a:t>
            </a:r>
            <a:r>
              <a:rPr lang="el-GR" sz="1800" b="1" dirty="0"/>
              <a:t>προσανατολίζει</a:t>
            </a:r>
            <a:r>
              <a:rPr lang="el-GR" sz="1800" dirty="0"/>
              <a:t> και </a:t>
            </a:r>
            <a:r>
              <a:rPr lang="el-GR" sz="1800" b="1" dirty="0"/>
              <a:t>υποστηρίζει</a:t>
            </a:r>
            <a:r>
              <a:rPr lang="el-GR" sz="1800" dirty="0"/>
              <a:t> κάθε νεοδιοριζόμενο/ης </a:t>
            </a:r>
            <a:br>
              <a:rPr lang="el-GR" sz="1800" dirty="0"/>
            </a:br>
            <a:r>
              <a:rPr lang="el-GR" sz="1800" dirty="0"/>
              <a:t>ή πρόσφατα τοποθετημένο στη σχολική μονάδα μόνιμο/η ή αναπληρωτή/</a:t>
            </a:r>
            <a:r>
              <a:rPr lang="el-GR" sz="1800" dirty="0" err="1"/>
              <a:t>τρια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ή ωρομίσθιο/α εκπαιδευτικό με στόχο την ποιοτική αναβάθμιση </a:t>
            </a:r>
            <a:br>
              <a:rPr lang="el-GR" sz="1800" dirty="0"/>
            </a:br>
            <a:r>
              <a:rPr lang="el-GR" sz="1800" dirty="0"/>
              <a:t>της διδασκαλίας του/της και του παρεχόμενου από αυτόν/</a:t>
            </a:r>
            <a:r>
              <a:rPr lang="el-GR" sz="1800" dirty="0" err="1"/>
              <a:t>ήν</a:t>
            </a:r>
            <a:r>
              <a:rPr lang="el-GR" sz="1800" dirty="0"/>
              <a:t> εκπαιδευτικού έργου, 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8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b="1" dirty="0"/>
              <a:t>συμβάλλει</a:t>
            </a:r>
            <a:r>
              <a:rPr lang="el-GR" sz="1800" dirty="0"/>
              <a:t> στην προαγωγή των επαγγελματικών δεξιοτήτων </a:t>
            </a:r>
            <a:br>
              <a:rPr lang="el-GR" sz="1800" dirty="0"/>
            </a:br>
            <a:r>
              <a:rPr lang="el-GR" sz="1800" dirty="0"/>
              <a:t>του/της εκπαιδευόμενου/ης, </a:t>
            </a:r>
            <a:r>
              <a:rPr lang="el-GR" sz="1800" b="1" dirty="0"/>
              <a:t>κατευθύνει</a:t>
            </a:r>
            <a:r>
              <a:rPr lang="el-GR" sz="1800" dirty="0"/>
              <a:t>, </a:t>
            </a:r>
            <a:r>
              <a:rPr lang="el-GR" sz="1800" b="1" dirty="0"/>
              <a:t>πληροφορεί</a:t>
            </a:r>
            <a:r>
              <a:rPr lang="el-GR" sz="1800" dirty="0"/>
              <a:t>, </a:t>
            </a:r>
            <a:r>
              <a:rPr lang="el-GR" sz="1800" b="1" dirty="0"/>
              <a:t>εξηγεί</a:t>
            </a:r>
            <a:r>
              <a:rPr lang="el-GR" sz="1800" dirty="0"/>
              <a:t>, </a:t>
            </a:r>
            <a:r>
              <a:rPr lang="el-GR" sz="1800" b="1" dirty="0"/>
              <a:t>παραινεί</a:t>
            </a:r>
            <a:r>
              <a:rPr lang="el-GR" sz="1800" dirty="0"/>
              <a:t>,            </a:t>
            </a:r>
            <a:r>
              <a:rPr lang="el-GR" sz="1800" b="1" dirty="0"/>
              <a:t>συμβουλεύει</a:t>
            </a:r>
            <a:r>
              <a:rPr lang="el-GR" sz="1800" dirty="0"/>
              <a:t>, δίδει ερεθίσματα, </a:t>
            </a:r>
            <a:r>
              <a:rPr lang="el-GR" sz="1800" b="1" dirty="0"/>
              <a:t>προτρέπει</a:t>
            </a:r>
            <a:r>
              <a:rPr lang="el-GR" sz="1800" dirty="0"/>
              <a:t> και </a:t>
            </a:r>
            <a:r>
              <a:rPr lang="el-GR" sz="1800" b="1" dirty="0"/>
              <a:t>ενθαρρύνει</a:t>
            </a:r>
            <a:r>
              <a:rPr lang="el-GR" sz="1800" dirty="0"/>
              <a:t> </a:t>
            </a:r>
            <a:br>
              <a:rPr lang="el-GR" sz="1800" dirty="0"/>
            </a:br>
            <a:r>
              <a:rPr lang="el-GR" sz="1800" dirty="0"/>
              <a:t>τον/την νέο/α συνάδελφό του, 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8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dirty="0"/>
              <a:t>βρίσκεται σε </a:t>
            </a:r>
            <a:r>
              <a:rPr lang="el-GR" sz="1800" b="1" dirty="0"/>
              <a:t>άμεση συνεργασία με τον Συντονιστή Εκπαιδευτικού Έργου/Σύμβουλο Εκπαίδευσης</a:t>
            </a:r>
            <a:r>
              <a:rPr lang="el-GR" sz="1800" dirty="0"/>
              <a:t> κατά τον προγραμματισμό και κατά την εφαρμογή των δράσεων υποστήριξης που υλοποιεί.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B7393F71-38DC-BDAD-42A4-89F06764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31" y="2983371"/>
            <a:ext cx="2089172" cy="168809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D58E11D-F867-DF8F-A9AB-FE8919B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7" y="3097271"/>
            <a:ext cx="1005016" cy="106413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EB9E5EC6-A963-FD50-9E41-38F6AA85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38" y="4671470"/>
            <a:ext cx="438250" cy="34038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84E8BC57-E636-D0EA-C947-BD6658C8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86" y="1693570"/>
            <a:ext cx="875960" cy="94895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CB4F49C0-0203-1496-F299-AAE116E79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45" y="5118029"/>
            <a:ext cx="438249" cy="46993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5465596C-5B6C-BAB9-9234-D894AC70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67" y="4786193"/>
            <a:ext cx="438249" cy="385128"/>
          </a:xfrm>
          <a:prstGeom prst="rect">
            <a:avLst/>
          </a:prstGeom>
        </p:spPr>
      </p:pic>
      <p:sp>
        <p:nvSpPr>
          <p:cNvPr id="15" name="Rectangle 47">
            <a:extLst>
              <a:ext uri="{FF2B5EF4-FFF2-40B4-BE49-F238E27FC236}">
                <a16:creationId xmlns:a16="http://schemas.microsoft.com/office/drawing/2014/main" xmlns="" id="{8A7C08F9-C96E-F61F-A109-F20EE00DF6F2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8849A774-E9A6-9A46-9335-39292D4300C0}"/>
              </a:ext>
            </a:extLst>
          </p:cNvPr>
          <p:cNvSpPr txBox="1">
            <a:spLocks/>
          </p:cNvSpPr>
          <p:nvPr/>
        </p:nvSpPr>
        <p:spPr>
          <a:xfrm>
            <a:off x="8096988" y="613322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326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10220" y="332656"/>
            <a:ext cx="8640960" cy="46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14375"/>
            <a:r>
              <a:rPr lang="el-GR" sz="2400" b="1" dirty="0">
                <a:solidFill>
                  <a:srgbClr val="1B4580"/>
                </a:solidFill>
              </a:rPr>
              <a:t>Καθήκοντα και Αρμοδιότητες (1)</a:t>
            </a:r>
            <a:endParaRPr lang="el-GR" sz="2400" dirty="0">
              <a:solidFill>
                <a:srgbClr val="1B45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1504" y="-243408"/>
            <a:ext cx="180000" cy="7344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4236" y="386656"/>
            <a:ext cx="360000" cy="360000"/>
          </a:xfrm>
          <a:prstGeom prst="rect">
            <a:avLst/>
          </a:prstGeom>
          <a:solidFill>
            <a:srgbClr val="1B458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0256" y="6477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30AC9240-49BA-460D-AAAA-8FDF9673EECD}" type="slidenum">
              <a:rPr lang="el-GR" sz="8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endParaRPr lang="el-G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1992834" y="892393"/>
            <a:ext cx="8715047" cy="491722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Εντοπίζει/αναδεικνύει</a:t>
            </a:r>
            <a:r>
              <a:rPr lang="el-GR" sz="2000" dirty="0"/>
              <a:t> </a:t>
            </a:r>
            <a:r>
              <a:rPr lang="el-GR" sz="2000" b="1" dirty="0"/>
              <a:t>τις εκπαιδευτικές και παιδαγωγικές/διδακτικές ανάγκες</a:t>
            </a:r>
            <a:r>
              <a:rPr lang="el-GR" sz="2000" dirty="0"/>
              <a:t> και διοργανώνει μια σειρά από δράσεις/προγράμματα με σκοπό την υποστήριξη των αναγκών και την ενδυνάμωση της αυτοπεποίθησης και της ετοιμότητας των εκπαιδευτικών.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None/>
            </a:pPr>
            <a:r>
              <a:rPr lang="el-GR" sz="2000" dirty="0"/>
              <a:t>Ενδεικτικά:  </a:t>
            </a:r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συμβάλλει στη σταδιακή ενσωμάτωση του/της νέου/ας συναδέλφου στο σχολικό πλαίσιο, </a:t>
            </a:r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endParaRPr lang="el-GR" sz="800" dirty="0"/>
          </a:p>
          <a:p>
            <a:pPr marL="628650" indent="-266700" algn="just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τον/την πληροφορεί και τον/την καθοδηγεί ως προς το διδακτικό έργο του/της </a:t>
            </a:r>
            <a:br>
              <a:rPr lang="el-GR" sz="1800" dirty="0"/>
            </a:br>
            <a:r>
              <a:rPr lang="el-GR" sz="1800" dirty="0"/>
              <a:t>και τη διαχείριση της διδακτικής ύλης,</a:t>
            </a:r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endParaRPr lang="el-GR" sz="800" dirty="0"/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του/της παρέχει υποστήριξη, καθοδήγηση, εποικοδομητική ανατροφοδότηση,</a:t>
            </a:r>
          </a:p>
          <a:p>
            <a:pPr marL="361950" indent="0">
              <a:spcBef>
                <a:spcPts val="300"/>
              </a:spcBef>
              <a:buNone/>
            </a:pPr>
            <a:endParaRPr lang="el-GR" sz="1800" dirty="0"/>
          </a:p>
          <a:p>
            <a:pPr marL="628650" indent="-266700" algn="just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τον/την κατευθύνει ως προς την επίλυση πάσης φύσεως θεμάτων </a:t>
            </a:r>
            <a:br>
              <a:rPr lang="el-GR" sz="1800" dirty="0"/>
            </a:br>
            <a:r>
              <a:rPr lang="el-GR" sz="1800" dirty="0"/>
              <a:t>που τυχόν ανακύψουν κατά τη διδακτική και εκπαιδευτική διαδικασία,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2000" dirty="0"/>
          </a:p>
        </p:txBody>
      </p:sp>
      <p:sp>
        <p:nvSpPr>
          <p:cNvPr id="10" name="Rectangle 47">
            <a:extLst>
              <a:ext uri="{FF2B5EF4-FFF2-40B4-BE49-F238E27FC236}">
                <a16:creationId xmlns:a16="http://schemas.microsoft.com/office/drawing/2014/main" xmlns="" id="{E5537B94-D9E2-0705-D698-5A7C27F7BD6E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4A20CEFA-CC31-7E76-3411-8AA480B58B3B}"/>
              </a:ext>
            </a:extLst>
          </p:cNvPr>
          <p:cNvSpPr txBox="1">
            <a:spLocks/>
          </p:cNvSpPr>
          <p:nvPr/>
        </p:nvSpPr>
        <p:spPr>
          <a:xfrm>
            <a:off x="8096988" y="6064750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19" name="Rectangle 16"/>
          <p:cNvSpPr/>
          <p:nvPr/>
        </p:nvSpPr>
        <p:spPr>
          <a:xfrm>
            <a:off x="1810211" y="203733"/>
            <a:ext cx="9072000" cy="5861018"/>
          </a:xfrm>
          <a:prstGeom prst="rect">
            <a:avLst/>
          </a:prstGeom>
          <a:noFill/>
          <a:ln w="28575">
            <a:solidFill>
              <a:srgbClr val="1B45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B7393F71-38DC-BDAD-42A4-89F06764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856" y="2168048"/>
            <a:ext cx="1452149" cy="1173370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8D58E11D-F867-DF8F-A9AB-FE8919B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7" y="3097271"/>
            <a:ext cx="1005016" cy="1064134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xmlns="" id="{EB9E5EC6-A963-FD50-9E41-38F6AA85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38" y="4671470"/>
            <a:ext cx="438250" cy="340389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84E8BC57-E636-D0EA-C947-BD6658C8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86" y="1693570"/>
            <a:ext cx="875960" cy="948957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CB4F49C0-0203-1496-F299-AAE116E79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45" y="5118029"/>
            <a:ext cx="438249" cy="469930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xmlns="" id="{5465596C-5B6C-BAB9-9234-D894AC70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67" y="4786193"/>
            <a:ext cx="438249" cy="3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0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3023</Words>
  <Application>Microsoft Office PowerPoint</Application>
  <PresentationFormat>Προσαρμογή</PresentationFormat>
  <Paragraphs>402</Paragraphs>
  <Slides>35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Ο θεσμός και ο ρόλος του/της Παιδαγωγικού Συμβούλου-Μέντορα</vt:lpstr>
      <vt:lpstr>Διαφάνεια 2</vt:lpstr>
      <vt:lpstr>Διαφάνεια 3</vt:lpstr>
      <vt:lpstr>Διαφάνεια 4</vt:lpstr>
      <vt:lpstr>Διαφάνεια 5</vt:lpstr>
      <vt:lpstr>Διαφάνεια 6</vt:lpstr>
      <vt:lpstr>Ο ρόλος του μέντορα</vt:lpstr>
      <vt:lpstr>Διαφάνεια 8</vt:lpstr>
      <vt:lpstr>Διαφάνεια 9</vt:lpstr>
      <vt:lpstr>Διαφάνεια 10</vt:lpstr>
      <vt:lpstr>Διαφάνεια 11</vt:lpstr>
      <vt:lpstr>Διαφάνεια 12</vt:lpstr>
      <vt:lpstr>Τα στάδια της σχέσης μέντορα – μεντορευόμενου/ης Έναρξης της μεντορικής σχέσης </vt:lpstr>
      <vt:lpstr>Διαφάνεια 14</vt:lpstr>
      <vt:lpstr>  Τα στάδια της σχέσης μέντορα - μεντορευόμενου Το στάδιο καλλιέργειας της σχέσης – Προσπάθεια από κοινού ανάπτυξης (1)</vt:lpstr>
      <vt:lpstr>  Τα στάδια της σχέσης μέντορα – μεντορευόμενου/ης Το στάδιο καλλιέργειας της σχέσης – Προσπάθεια από κοινού ανάπτυξης (1)</vt:lpstr>
      <vt:lpstr>Διαφάνεια 17</vt:lpstr>
      <vt:lpstr>Τι επικοινωνιακά ρεπερτόρια αξιοποιούμε για να ενθαρρύνουμε τη νοοτροπία ανάπτυξης;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Ευχαριστούμε  για την προσοχή σας</vt:lpstr>
      <vt:lpstr>Παράρτημα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θεσμοσ του μεντορα</dc:title>
  <dc:creator>Ιωακειμίδου Βασιλική</dc:creator>
  <cp:lastModifiedBy>user</cp:lastModifiedBy>
  <cp:revision>191</cp:revision>
  <dcterms:created xsi:type="dcterms:W3CDTF">2022-10-03T07:29:01Z</dcterms:created>
  <dcterms:modified xsi:type="dcterms:W3CDTF">2022-11-29T08:07:41Z</dcterms:modified>
</cp:coreProperties>
</file>